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 id="2147483654" r:id="rId2"/>
    <p:sldMasterId id="2147483650" r:id="rId3"/>
    <p:sldMasterId id="2147483649" r:id="rId4"/>
  </p:sldMasterIdLst>
  <p:sldIdLst>
    <p:sldId id="256" r:id="rId5"/>
    <p:sldId id="257" r:id="rId6"/>
    <p:sldId id="258" r:id="rId7"/>
    <p:sldId id="259" r:id="rId8"/>
    <p:sldId id="260" r:id="rId9"/>
    <p:sldId id="261" r:id="rId10"/>
    <p:sldId id="262" r:id="rId11"/>
    <p:sldId id="276" r:id="rId12"/>
    <p:sldId id="264" r:id="rId13"/>
    <p:sldId id="268" r:id="rId14"/>
    <p:sldId id="269" r:id="rId15"/>
    <p:sldId id="270" r:id="rId16"/>
    <p:sldId id="265" r:id="rId17"/>
    <p:sldId id="271" r:id="rId18"/>
    <p:sldId id="272" r:id="rId19"/>
    <p:sldId id="273" r:id="rId20"/>
    <p:sldId id="274" r:id="rId21"/>
    <p:sldId id="275" r:id="rId22"/>
    <p:sldId id="277" r:id="rId23"/>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D1D1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60" autoAdjust="0"/>
    <p:restoredTop sz="94660"/>
  </p:normalViewPr>
  <p:slideViewPr>
    <p:cSldViewPr>
      <p:cViewPr varScale="1">
        <p:scale>
          <a:sx n="96" d="100"/>
          <a:sy n="96" d="100"/>
        </p:scale>
        <p:origin x="159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Pr>
        <a:blipFill dpi="0" rotWithShape="0">
          <a:blip r:embed="rId2" cstate="print">
            <a:lum/>
          </a:blip>
          <a:srcRect/>
          <a:stretch>
            <a:fillRect l="-41000" r="-41000"/>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r>
              <a:rPr lang="it-IT" smtClean="0"/>
              <a:t>Fare clic per modificare lo stile del titolo</a:t>
            </a:r>
            <a:endParaRPr lang="it-IT" dirty="0"/>
          </a:p>
        </p:txBody>
      </p:sp>
      <p:sp>
        <p:nvSpPr>
          <p:cNvPr id="13315" name="Rectangle 3"/>
          <p:cNvSpPr>
            <a:spLocks noGrp="1" noChangeArrowheads="1"/>
          </p:cNvSpPr>
          <p:nvPr>
            <p:ph type="subTitle" idx="1"/>
          </p:nvPr>
        </p:nvSpPr>
        <p:spPr>
          <a:xfrm>
            <a:off x="1331640" y="4653136"/>
            <a:ext cx="6400800" cy="1752600"/>
          </a:xfrm>
          <a:noFill/>
        </p:spPr>
        <p:txBody>
          <a:bodyPr/>
          <a:lstStyle>
            <a:lvl1pPr marL="0" indent="0" algn="ctr">
              <a:buFontTx/>
              <a:buNone/>
              <a:defRPr sz="2000" baseline="0">
                <a:solidFill>
                  <a:schemeClr val="bg1"/>
                </a:solidFill>
              </a:defRPr>
            </a:lvl1pPr>
          </a:lstStyle>
          <a:p>
            <a:r>
              <a:rPr lang="it-IT" smtClean="0"/>
              <a:t>Fare clic per modificare lo stile del sottotitolo dello schema</a:t>
            </a:r>
            <a:endParaRPr lang="it-IT" dirty="0"/>
          </a:p>
        </p:txBody>
      </p:sp>
      <p:sp>
        <p:nvSpPr>
          <p:cNvPr id="4" name="Rectangle 4"/>
          <p:cNvSpPr>
            <a:spLocks noGrp="1" noChangeArrowheads="1"/>
          </p:cNvSpPr>
          <p:nvPr>
            <p:ph type="dt" sz="half" idx="10"/>
          </p:nvPr>
        </p:nvSpPr>
        <p:spPr/>
        <p:txBody>
          <a:bodyPr/>
          <a:lstStyle>
            <a:lvl1pPr algn="l">
              <a:defRPr>
                <a:solidFill>
                  <a:schemeClr val="tx1"/>
                </a:solidFill>
                <a:latin typeface="+mn-lt"/>
              </a:defRPr>
            </a:lvl1pPr>
          </a:lstStyle>
          <a:p>
            <a:pPr>
              <a:defRPr/>
            </a:pPr>
            <a:endParaRPr lang="it-IT"/>
          </a:p>
        </p:txBody>
      </p:sp>
      <p:sp>
        <p:nvSpPr>
          <p:cNvPr id="5" name="Rectangle 5"/>
          <p:cNvSpPr>
            <a:spLocks noGrp="1" noChangeArrowheads="1"/>
          </p:cNvSpPr>
          <p:nvPr>
            <p:ph type="ftr" sz="quarter" idx="11"/>
          </p:nvPr>
        </p:nvSpPr>
        <p:spPr/>
        <p:txBody>
          <a:bodyPr/>
          <a:lstStyle>
            <a:lvl1pPr>
              <a:defRPr>
                <a:solidFill>
                  <a:schemeClr val="tx1"/>
                </a:solidFill>
                <a:latin typeface="+mn-lt"/>
              </a:defRPr>
            </a:lvl1pPr>
          </a:lstStyle>
          <a:p>
            <a:pPr>
              <a:defRPr/>
            </a:pPr>
            <a:endParaRPr lang="it-IT"/>
          </a:p>
        </p:txBody>
      </p:sp>
      <p:sp>
        <p:nvSpPr>
          <p:cNvPr id="6" name="Rectangle 6"/>
          <p:cNvSpPr>
            <a:spLocks noGrp="1" noChangeArrowheads="1"/>
          </p:cNvSpPr>
          <p:nvPr>
            <p:ph type="sldNum" sz="quarter" idx="12"/>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DDCDBAA1-CEB1-4FEE-812A-202BEEC0E103}"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94500" y="274638"/>
            <a:ext cx="18923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1116013" y="274638"/>
            <a:ext cx="5526087"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116013" y="274638"/>
            <a:ext cx="7570787" cy="1143000"/>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1116013" y="1600200"/>
            <a:ext cx="3708400"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976813" y="1600200"/>
            <a:ext cx="3709987" cy="45259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6" name="Rectangle 6"/>
          <p:cNvSpPr>
            <a:spLocks noGrp="1" noChangeArrowheads="1"/>
          </p:cNvSpPr>
          <p:nvPr>
            <p:ph type="sldNum" sz="quarter" idx="12"/>
          </p:nvPr>
        </p:nvSpPr>
        <p:spPr>
          <a:ln/>
        </p:spPr>
        <p:txBody>
          <a:bodyPr/>
          <a:lstStyle>
            <a:lvl1pPr>
              <a:defRPr/>
            </a:lvl1pPr>
          </a:lstStyle>
          <a:p>
            <a:pPr>
              <a:defRPr/>
            </a:pPr>
            <a:fld id="{FBDBA993-70F2-493C-9F15-4D8FFAE0E96E}" type="slidenum">
              <a:rPr lang="it-IT"/>
              <a:pPr>
                <a:defRPr/>
              </a:pPr>
              <a:t>‹N›</a:t>
            </a:fld>
            <a:endParaRPr lang="it-I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6" name="Rectangle 6"/>
          <p:cNvSpPr>
            <a:spLocks noGrp="1" noChangeArrowheads="1"/>
          </p:cNvSpPr>
          <p:nvPr>
            <p:ph type="sldNum" sz="quarter" idx="12"/>
          </p:nvPr>
        </p:nvSpPr>
        <p:spPr>
          <a:ln/>
        </p:spPr>
        <p:txBody>
          <a:bodyPr/>
          <a:lstStyle>
            <a:lvl1pPr>
              <a:defRPr/>
            </a:lvl1pPr>
          </a:lstStyle>
          <a:p>
            <a:pPr>
              <a:defRPr/>
            </a:pPr>
            <a:fld id="{004E33A6-4112-4BD2-A666-0AFA4921EAD2}" type="slidenum">
              <a:rPr lang="it-IT"/>
              <a:pPr>
                <a:defRPr/>
              </a:pPr>
              <a:t>‹N›</a:t>
            </a:fld>
            <a:endParaRPr lang="it-I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6" name="Rectangle 6"/>
          <p:cNvSpPr>
            <a:spLocks noGrp="1" noChangeArrowheads="1"/>
          </p:cNvSpPr>
          <p:nvPr>
            <p:ph type="sldNum" sz="quarter" idx="12"/>
          </p:nvPr>
        </p:nvSpPr>
        <p:spPr>
          <a:ln/>
        </p:spPr>
        <p:txBody>
          <a:bodyPr/>
          <a:lstStyle>
            <a:lvl1pPr>
              <a:defRPr/>
            </a:lvl1pPr>
          </a:lstStyle>
          <a:p>
            <a:pPr>
              <a:defRPr/>
            </a:pPr>
            <a:fld id="{966CEA55-04B4-4B84-A093-B0F603F55888}" type="slidenum">
              <a:rPr lang="it-IT"/>
              <a:pPr>
                <a:defRPr/>
              </a:pPr>
              <a:t>‹N›</a:t>
            </a:fld>
            <a:endParaRPr lang="it-I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7" name="Rectangle 6"/>
          <p:cNvSpPr>
            <a:spLocks noGrp="1" noChangeArrowheads="1"/>
          </p:cNvSpPr>
          <p:nvPr>
            <p:ph type="sldNum" sz="quarter" idx="12"/>
          </p:nvPr>
        </p:nvSpPr>
        <p:spPr>
          <a:ln/>
        </p:spPr>
        <p:txBody>
          <a:bodyPr/>
          <a:lstStyle>
            <a:lvl1pPr>
              <a:defRPr/>
            </a:lvl1pPr>
          </a:lstStyle>
          <a:p>
            <a:pPr>
              <a:defRPr/>
            </a:pPr>
            <a:fld id="{4FCEF781-ECA3-4DA8-AB4D-7307637B0A8C}" type="slidenum">
              <a:rPr lang="it-IT"/>
              <a:pPr>
                <a:defRPr/>
              </a:pPr>
              <a:t>‹N›</a:t>
            </a:fld>
            <a:endParaRPr lang="it-I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8"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9" name="Rectangle 6"/>
          <p:cNvSpPr>
            <a:spLocks noGrp="1" noChangeArrowheads="1"/>
          </p:cNvSpPr>
          <p:nvPr>
            <p:ph type="sldNum" sz="quarter" idx="12"/>
          </p:nvPr>
        </p:nvSpPr>
        <p:spPr>
          <a:ln/>
        </p:spPr>
        <p:txBody>
          <a:bodyPr/>
          <a:lstStyle>
            <a:lvl1pPr>
              <a:defRPr/>
            </a:lvl1pPr>
          </a:lstStyle>
          <a:p>
            <a:pPr>
              <a:defRPr/>
            </a:pPr>
            <a:fld id="{93E4483C-D300-4346-B89C-7BB853271FC0}" type="slidenum">
              <a:rPr lang="it-IT"/>
              <a:pPr>
                <a:defRPr/>
              </a:pPr>
              <a:t>‹N›</a:t>
            </a:fld>
            <a:endParaRPr lang="it-I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4"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5" name="Rectangle 6"/>
          <p:cNvSpPr>
            <a:spLocks noGrp="1" noChangeArrowheads="1"/>
          </p:cNvSpPr>
          <p:nvPr>
            <p:ph type="sldNum" sz="quarter" idx="12"/>
          </p:nvPr>
        </p:nvSpPr>
        <p:spPr>
          <a:ln/>
        </p:spPr>
        <p:txBody>
          <a:bodyPr/>
          <a:lstStyle>
            <a:lvl1pPr>
              <a:defRPr/>
            </a:lvl1pPr>
          </a:lstStyle>
          <a:p>
            <a:pPr>
              <a:defRPr/>
            </a:pPr>
            <a:fld id="{E34E81CD-DF69-4840-9ACE-3E85E9E2A02C}" type="slidenum">
              <a:rPr lang="it-IT"/>
              <a:pPr>
                <a:defRPr/>
              </a:pPr>
              <a:t>‹N›</a:t>
            </a:fld>
            <a:endParaRPr lang="it-I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3"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4" name="Rectangle 6"/>
          <p:cNvSpPr>
            <a:spLocks noGrp="1" noChangeArrowheads="1"/>
          </p:cNvSpPr>
          <p:nvPr>
            <p:ph type="sldNum" sz="quarter" idx="12"/>
          </p:nvPr>
        </p:nvSpPr>
        <p:spPr>
          <a:ln/>
        </p:spPr>
        <p:txBody>
          <a:bodyPr/>
          <a:lstStyle>
            <a:lvl1pPr>
              <a:defRPr/>
            </a:lvl1pPr>
          </a:lstStyle>
          <a:p>
            <a:pPr>
              <a:defRPr/>
            </a:pPr>
            <a:fld id="{7DEC5E7C-7717-4AF7-BFDB-3D36ADF4EBF9}"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10"/>
          </p:nvPr>
        </p:nvSpPr>
        <p:spPr/>
        <p:txBody>
          <a:bodyPr/>
          <a:lstStyle>
            <a:lvl1pPr>
              <a:defRPr/>
            </a:lvl1pPr>
          </a:lstStyle>
          <a:p>
            <a:pPr>
              <a:defRPr/>
            </a:pPr>
            <a:r>
              <a:rPr lang="it-IT"/>
              <a:t>D. Rosaci</a:t>
            </a:r>
          </a:p>
        </p:txBody>
      </p:sp>
      <p:sp>
        <p:nvSpPr>
          <p:cNvPr id="5" name="Segnaposto piè di pagina 4"/>
          <p:cNvSpPr>
            <a:spLocks noGrp="1"/>
          </p:cNvSpPr>
          <p:nvPr>
            <p:ph type="ftr" sz="quarter" idx="11"/>
          </p:nvPr>
        </p:nvSpPr>
        <p:spPr/>
        <p:txBody>
          <a:bodyPr/>
          <a:lstStyle>
            <a:lvl1pPr>
              <a:defRPr/>
            </a:lvl1pPr>
          </a:lstStyle>
          <a:p>
            <a:pPr>
              <a:defRPr/>
            </a:pPr>
            <a:r>
              <a:rPr lang="it-IT" dirty="0" smtClean="0"/>
              <a:t>SOAP</a:t>
            </a:r>
          </a:p>
          <a:p>
            <a:pPr>
              <a:defRPr/>
            </a:pPr>
            <a:endParaRPr lang="it-IT"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7" name="Rectangle 6"/>
          <p:cNvSpPr>
            <a:spLocks noGrp="1" noChangeArrowheads="1"/>
          </p:cNvSpPr>
          <p:nvPr>
            <p:ph type="sldNum" sz="quarter" idx="12"/>
          </p:nvPr>
        </p:nvSpPr>
        <p:spPr>
          <a:ln/>
        </p:spPr>
        <p:txBody>
          <a:bodyPr/>
          <a:lstStyle>
            <a:lvl1pPr>
              <a:defRPr/>
            </a:lvl1pPr>
          </a:lstStyle>
          <a:p>
            <a:pPr>
              <a:defRPr/>
            </a:pPr>
            <a:fld id="{81AD93FF-85F1-47DA-A9AD-1E2E0E18A99B}" type="slidenum">
              <a:rPr lang="it-IT"/>
              <a:pPr>
                <a:defRPr/>
              </a:pPr>
              <a:t>‹N›</a:t>
            </a:fld>
            <a:endParaRPr lang="it-I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7" name="Rectangle 6"/>
          <p:cNvSpPr>
            <a:spLocks noGrp="1" noChangeArrowheads="1"/>
          </p:cNvSpPr>
          <p:nvPr>
            <p:ph type="sldNum" sz="quarter" idx="12"/>
          </p:nvPr>
        </p:nvSpPr>
        <p:spPr>
          <a:ln/>
        </p:spPr>
        <p:txBody>
          <a:bodyPr/>
          <a:lstStyle>
            <a:lvl1pPr>
              <a:defRPr/>
            </a:lvl1pPr>
          </a:lstStyle>
          <a:p>
            <a:pPr>
              <a:defRPr/>
            </a:pPr>
            <a:fld id="{3AA7486C-7F90-4AA6-B701-823645D0913C}" type="slidenum">
              <a:rPr lang="it-IT"/>
              <a:pPr>
                <a:defRPr/>
              </a:pPr>
              <a:t>‹N›</a:t>
            </a:fld>
            <a:endParaRPr lang="it-I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6" name="Rectangle 6"/>
          <p:cNvSpPr>
            <a:spLocks noGrp="1" noChangeArrowheads="1"/>
          </p:cNvSpPr>
          <p:nvPr>
            <p:ph type="sldNum" sz="quarter" idx="12"/>
          </p:nvPr>
        </p:nvSpPr>
        <p:spPr>
          <a:ln/>
        </p:spPr>
        <p:txBody>
          <a:bodyPr/>
          <a:lstStyle>
            <a:lvl1pPr>
              <a:defRPr/>
            </a:lvl1pPr>
          </a:lstStyle>
          <a:p>
            <a:pPr>
              <a:defRPr/>
            </a:pPr>
            <a:fld id="{B3DA0C99-430C-42A5-A463-3FB7EA9F3824}" type="slidenum">
              <a:rPr lang="it-IT"/>
              <a:pPr>
                <a:defRPr/>
              </a:pPr>
              <a:t>‹N›</a:t>
            </a:fld>
            <a:endParaRPr lang="it-I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
        <p:nvSpPr>
          <p:cNvPr id="6" name="Rectangle 6"/>
          <p:cNvSpPr>
            <a:spLocks noGrp="1" noChangeArrowheads="1"/>
          </p:cNvSpPr>
          <p:nvPr>
            <p:ph type="sldNum" sz="quarter" idx="12"/>
          </p:nvPr>
        </p:nvSpPr>
        <p:spPr>
          <a:ln/>
        </p:spPr>
        <p:txBody>
          <a:bodyPr/>
          <a:lstStyle>
            <a:lvl1pPr>
              <a:defRPr/>
            </a:lvl1pPr>
          </a:lstStyle>
          <a:p>
            <a:pPr>
              <a:defRPr/>
            </a:pPr>
            <a:fld id="{30418FE7-C1C0-4784-A895-0E5A33A2E912}" type="slidenum">
              <a:rPr lang="it-IT"/>
              <a:pPr>
                <a:defRPr/>
              </a:pPr>
              <a:t>‹N›</a:t>
            </a:fld>
            <a:endParaRPr lang="it-I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B6E48FFD-9A0F-4E3F-94A7-6E51F79CDEC3}" type="slidenum">
              <a:rPr lang="it-IT"/>
              <a:pPr>
                <a:defRPr/>
              </a:pPr>
              <a:t>‹N›</a:t>
            </a:fld>
            <a:endParaRPr lang="it-I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0C327D84-6F43-42FB-96BE-1DAC564F7513}" type="slidenum">
              <a:rPr lang="it-IT"/>
              <a:pPr>
                <a:defRPr/>
              </a:pPr>
              <a:t>‹N›</a:t>
            </a:fld>
            <a:endParaRPr lang="it-IT"/>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C42B63E4-2A17-4662-94DD-EA59D45BFF17}" type="slidenum">
              <a:rPr lang="it-IT"/>
              <a:pPr>
                <a:defRPr/>
              </a:pPr>
              <a:t>‹N›</a:t>
            </a:fld>
            <a:endParaRPr lang="it-IT"/>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F392DB03-CADD-4A81-9113-20A84F48BB63}" type="slidenum">
              <a:rPr lang="it-IT"/>
              <a:pPr>
                <a:defRPr/>
              </a:pPr>
              <a:t>‹N›</a:t>
            </a:fld>
            <a:endParaRPr lang="it-IT"/>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E88AEF66-1F77-496C-A9D4-0B4279E4F77B}" type="slidenum">
              <a:rPr lang="it-IT"/>
              <a:pPr>
                <a:defRPr/>
              </a:pPr>
              <a:t>‹N›</a:t>
            </a:fld>
            <a:endParaRPr lang="it-IT"/>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DDC2D8E2-E80F-49FF-B201-5E4012F93EB9}"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5" name="Rectangle 5"/>
          <p:cNvSpPr>
            <a:spLocks noGrp="1" noChangeArrowheads="1"/>
          </p:cNvSpPr>
          <p:nvPr>
            <p:ph type="ftr" sz="quarter" idx="11"/>
          </p:nvPr>
        </p:nvSpPr>
        <p:spPr>
          <a:ln/>
        </p:spPr>
        <p:txBody>
          <a:bodyPr/>
          <a:lstStyle>
            <a:lvl1pPr>
              <a:defRPr/>
            </a:lvl1pPr>
          </a:lstStyle>
          <a:p>
            <a:pPr>
              <a:defRPr/>
            </a:pPr>
            <a:r>
              <a:rPr lang="it-IT" dirty="0" smtClean="0"/>
              <a:t>SOAP</a:t>
            </a:r>
            <a:endParaRPr lang="it-IT"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130A7BA7-6D79-44D0-8706-B99DA58C1241}" type="slidenum">
              <a:rPr lang="it-IT"/>
              <a:pPr>
                <a:defRPr/>
              </a:pPr>
              <a:t>‹N›</a:t>
            </a:fld>
            <a:endParaRPr lang="it-IT"/>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3E06A7CE-3588-4BD5-8FA2-3A52BE15014C}" type="slidenum">
              <a:rPr lang="it-IT"/>
              <a:pPr>
                <a:defRPr/>
              </a:pPr>
              <a:t>‹N›</a:t>
            </a:fld>
            <a:endParaRPr lang="it-IT"/>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00B5ECAB-2050-415B-BE16-1AEA38B4AE1B}" type="slidenum">
              <a:rPr lang="it-IT"/>
              <a:pPr>
                <a:defRPr/>
              </a:pPr>
              <a:t>‹N›</a:t>
            </a:fld>
            <a:endParaRPr lang="it-IT"/>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1825C8DA-5F61-499F-903F-86C01B367C89}" type="slidenum">
              <a:rPr lang="it-IT"/>
              <a:pPr>
                <a:defRPr/>
              </a:pPr>
              <a:t>‹N›</a:t>
            </a:fld>
            <a:endParaRPr lang="it-IT"/>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68B63337-57B9-4AE0-8FFC-CB4FAB81B3DD}" type="slidenum">
              <a:rPr lang="it-IT"/>
              <a:pPr>
                <a:defRPr/>
              </a:pPr>
              <a:t>‹N›</a:t>
            </a:fld>
            <a:endParaRPr lang="it-IT"/>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FAFD8508-4479-442B-BD6D-F1CC415DB08A}" type="slidenum">
              <a:rPr lang="it-IT"/>
              <a:pPr>
                <a:defRPr/>
              </a:pPr>
              <a:t>‹N›</a:t>
            </a:fld>
            <a:endParaRPr lang="it-IT"/>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EAA6A8B9-65CE-45FE-8342-F780EF179AC7}" type="slidenum">
              <a:rPr lang="it-IT"/>
              <a:pPr>
                <a:defRPr/>
              </a:pPr>
              <a:t>‹N›</a:t>
            </a:fld>
            <a:endParaRPr lang="it-IT"/>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621F6EA1-9594-4E72-A6AE-0C421835F770}" type="slidenum">
              <a:rPr lang="it-IT"/>
              <a:pPr>
                <a:defRPr/>
              </a:pPr>
              <a:t>‹N›</a:t>
            </a:fld>
            <a:endParaRPr lang="it-IT"/>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979013D9-A441-48CF-8019-CF3EB1B2E66A}" type="slidenum">
              <a:rPr lang="it-IT"/>
              <a:pPr>
                <a:defRPr/>
              </a:pPr>
              <a:t>‹N›</a:t>
            </a:fld>
            <a:endParaRPr lang="it-IT"/>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D7D832A6-D356-4DC8-B40F-94C1CCC3ADE4}"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1116013" y="1600200"/>
            <a:ext cx="3708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976813" y="1600200"/>
            <a:ext cx="37099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E295ACD1-C0FC-4A02-8249-2917EEE1C1F9}" type="slidenum">
              <a:rPr lang="it-IT"/>
              <a:pPr>
                <a:defRPr/>
              </a:pPr>
              <a:t>‹N›</a:t>
            </a:fld>
            <a:endParaRPr lang="it-IT"/>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9E305C30-3BEB-4F6F-96AA-032558743AB4}" type="slidenum">
              <a:rPr lang="it-IT"/>
              <a:pPr>
                <a:defRPr/>
              </a:pPr>
              <a:t>‹N›</a:t>
            </a:fld>
            <a:endParaRPr lang="it-IT"/>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14E618DC-D193-4BDF-B8D4-4853083FA81B}" type="slidenum">
              <a:rPr lang="it-IT"/>
              <a:pPr>
                <a:defRPr/>
              </a:pPr>
              <a:t>‹N›</a:t>
            </a:fld>
            <a:endParaRPr lang="it-IT"/>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1D2E48EA-2D20-4FF5-B682-49896596A381}" type="slidenum">
              <a:rPr lang="it-IT"/>
              <a:pPr>
                <a:defRPr/>
              </a:pPr>
              <a:t>‹N›</a:t>
            </a:fld>
            <a:endParaRPr lang="it-IT"/>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A267C13F-B15D-477D-A8F5-008F8FB337C0}" type="slidenum">
              <a:rPr lang="it-IT"/>
              <a:pPr>
                <a:defRPr/>
              </a:pPr>
              <a:t>‹N›</a:t>
            </a:fld>
            <a:endParaRPr lang="it-IT"/>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507206BC-D21A-456F-88AE-53B147324F0B}"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8"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4"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3"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r>
              <a:rPr lang="it-IT"/>
              <a:t>D. Rosaci</a:t>
            </a:r>
          </a:p>
        </p:txBody>
      </p:sp>
      <p:sp>
        <p:nvSpPr>
          <p:cNvPr id="6" name="Rectangle 5"/>
          <p:cNvSpPr>
            <a:spLocks noGrp="1" noChangeArrowheads="1"/>
          </p:cNvSpPr>
          <p:nvPr>
            <p:ph type="ftr" sz="quarter" idx="11"/>
          </p:nvPr>
        </p:nvSpPr>
        <p:spPr>
          <a:ln/>
        </p:spPr>
        <p:txBody>
          <a:bodyPr/>
          <a:lstStyle>
            <a:lvl1pPr>
              <a:defRPr/>
            </a:lvl1pPr>
          </a:lstStyle>
          <a:p>
            <a:pPr>
              <a:defRPr/>
            </a:pPr>
            <a:r>
              <a:rPr lang="it-IT"/>
              <a:t>Sistemi Distribuiti - Introduzione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1116013" y="1600200"/>
            <a:ext cx="7570787" cy="4525963"/>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27" name="Rectangle 2"/>
          <p:cNvSpPr>
            <a:spLocks noGrp="1" noChangeArrowheads="1"/>
          </p:cNvSpPr>
          <p:nvPr>
            <p:ph type="title"/>
          </p:nvPr>
        </p:nvSpPr>
        <p:spPr bwMode="auto">
          <a:xfrm>
            <a:off x="1116013" y="274638"/>
            <a:ext cx="757078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ahoma" pitchFamily="34" charset="0"/>
              </a:defRPr>
            </a:lvl1pPr>
          </a:lstStyle>
          <a:p>
            <a:pPr>
              <a:defRPr/>
            </a:pPr>
            <a:r>
              <a:rPr lang="it-IT"/>
              <a:t>D. Rosaci</a:t>
            </a:r>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ahoma" pitchFamily="34" charset="0"/>
              </a:defRPr>
            </a:lvl1pPr>
          </a:lstStyle>
          <a:p>
            <a:pPr>
              <a:defRPr/>
            </a:pPr>
            <a:r>
              <a:rPr lang="it-IT"/>
              <a:t>Sistemi Distribuiti - Introduzione</a:t>
            </a:r>
          </a:p>
        </p:txBody>
      </p:sp>
      <p:sp>
        <p:nvSpPr>
          <p:cNvPr id="11272" name="Rectangle 8"/>
          <p:cNvSpPr>
            <a:spLocks noChangeArrowheads="1"/>
          </p:cNvSpPr>
          <p:nvPr/>
        </p:nvSpPr>
        <p:spPr bwMode="auto">
          <a:xfrm>
            <a:off x="8101013" y="6237288"/>
            <a:ext cx="949325" cy="476250"/>
          </a:xfrm>
          <a:prstGeom prst="rect">
            <a:avLst/>
          </a:prstGeom>
          <a:noFill/>
          <a:ln w="9525">
            <a:noFill/>
            <a:miter lim="800000"/>
            <a:headEnd/>
            <a:tailEnd/>
          </a:ln>
          <a:effectLst/>
        </p:spPr>
        <p:txBody>
          <a:bodyPr/>
          <a:lstStyle/>
          <a:p>
            <a:pPr algn="ctr">
              <a:defRPr/>
            </a:pPr>
            <a:fld id="{1D74112B-CB5C-428A-B368-5C52692BEB20}" type="slidenum">
              <a:rPr lang="it-IT" sz="1400">
                <a:solidFill>
                  <a:schemeClr val="bg1"/>
                </a:solidFill>
                <a:latin typeface="Tahoma" pitchFamily="34" charset="0"/>
              </a:rPr>
              <a:pPr algn="ctr">
                <a:defRPr/>
              </a:pPr>
              <a:t>‹N›</a:t>
            </a:fld>
            <a:endParaRPr lang="it-IT" sz="1400">
              <a:solidFill>
                <a:schemeClr val="bg1"/>
              </a:solidFill>
              <a:latin typeface="Tahoma" pitchFamily="34" charset="0"/>
            </a:endParaRPr>
          </a:p>
        </p:txBody>
      </p:sp>
    </p:spTree>
  </p:cSld>
  <p:clrMap bg1="lt1" tx1="dk1" bg2="lt2" tx2="dk2" accent1="accent1" accent2="accent2" accent3="accent3" accent4="accent4" accent5="accent5" accent6="accent6" hlink="hlink" folHlink="folHlink"/>
  <p:sldLayoutIdLst>
    <p:sldLayoutId id="2147484026" r:id="rId1"/>
    <p:sldLayoutId id="2147484027" r:id="rId2"/>
    <p:sldLayoutId id="2147483983" r:id="rId3"/>
    <p:sldLayoutId id="2147483984" r:id="rId4"/>
    <p:sldLayoutId id="2147483985" r:id="rId5"/>
    <p:sldLayoutId id="2147483986" r:id="rId6"/>
    <p:sldLayoutId id="2147483987" r:id="rId7"/>
    <p:sldLayoutId id="2147483988" r:id="rId8"/>
    <p:sldLayoutId id="2147483989" r:id="rId9"/>
    <p:sldLayoutId id="2147483990" r:id="rId10"/>
    <p:sldLayoutId id="2147483991" r:id="rId11"/>
    <p:sldLayoutId id="2147483992" r:id="rId12"/>
  </p:sldLayoutIdLst>
  <p:hf sldNum="0" hdr="0"/>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defRPr>
      </a:lvl2pPr>
      <a:lvl3pPr algn="ctr" rtl="0" eaLnBrk="0" fontAlgn="base" hangingPunct="0">
        <a:spcBef>
          <a:spcPct val="0"/>
        </a:spcBef>
        <a:spcAft>
          <a:spcPct val="0"/>
        </a:spcAft>
        <a:defRPr sz="4400">
          <a:solidFill>
            <a:schemeClr val="bg1"/>
          </a:solidFill>
          <a:latin typeface="Arial" charset="0"/>
        </a:defRPr>
      </a:lvl3pPr>
      <a:lvl4pPr algn="ctr" rtl="0" eaLnBrk="0" fontAlgn="base" hangingPunct="0">
        <a:spcBef>
          <a:spcPct val="0"/>
        </a:spcBef>
        <a:spcAft>
          <a:spcPct val="0"/>
        </a:spcAft>
        <a:defRPr sz="4400">
          <a:solidFill>
            <a:schemeClr val="bg1"/>
          </a:solidFill>
          <a:latin typeface="Arial" charset="0"/>
        </a:defRPr>
      </a:lvl4pPr>
      <a:lvl5pPr algn="ctr" rtl="0" eaLnBrk="0" fontAlgn="base" hangingPunct="0">
        <a:spcBef>
          <a:spcPct val="0"/>
        </a:spcBef>
        <a:spcAft>
          <a:spcPct val="0"/>
        </a:spcAft>
        <a:defRPr sz="4400">
          <a:solidFill>
            <a:schemeClr val="bg1"/>
          </a:solidFill>
          <a:latin typeface="Arial" charset="0"/>
        </a:defRPr>
      </a:lvl5pPr>
      <a:lvl6pPr marL="457200" algn="ctr" rtl="0" fontAlgn="base">
        <a:spcBef>
          <a:spcPct val="0"/>
        </a:spcBef>
        <a:spcAft>
          <a:spcPct val="0"/>
        </a:spcAft>
        <a:defRPr sz="4400">
          <a:solidFill>
            <a:schemeClr val="bg1"/>
          </a:solidFill>
          <a:latin typeface="Arial" charset="0"/>
        </a:defRPr>
      </a:lvl6pPr>
      <a:lvl7pPr marL="914400" algn="ctr" rtl="0" fontAlgn="base">
        <a:spcBef>
          <a:spcPct val="0"/>
        </a:spcBef>
        <a:spcAft>
          <a:spcPct val="0"/>
        </a:spcAft>
        <a:defRPr sz="4400">
          <a:solidFill>
            <a:schemeClr val="bg1"/>
          </a:solidFill>
          <a:latin typeface="Arial" charset="0"/>
        </a:defRPr>
      </a:lvl7pPr>
      <a:lvl8pPr marL="1371600" algn="ctr" rtl="0" fontAlgn="base">
        <a:spcBef>
          <a:spcPct val="0"/>
        </a:spcBef>
        <a:spcAft>
          <a:spcPct val="0"/>
        </a:spcAft>
        <a:defRPr sz="4400">
          <a:solidFill>
            <a:schemeClr val="bg1"/>
          </a:solidFill>
          <a:latin typeface="Arial" charset="0"/>
        </a:defRPr>
      </a:lvl8pPr>
      <a:lvl9pPr marL="1828800" algn="ctr" rtl="0" fontAlgn="base">
        <a:spcBef>
          <a:spcPct val="0"/>
        </a:spcBef>
        <a:spcAft>
          <a:spcPct val="0"/>
        </a:spcAft>
        <a:defRPr sz="44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215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it-IT"/>
              <a:t>D. Rosaci</a:t>
            </a:r>
          </a:p>
        </p:txBody>
      </p:sp>
      <p:sp>
        <p:nvSpPr>
          <p:cNvPr id="215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it-IT"/>
              <a:t>Sistemi Distribuiti - Introduzione</a:t>
            </a:r>
          </a:p>
        </p:txBody>
      </p:sp>
      <p:sp>
        <p:nvSpPr>
          <p:cNvPr id="215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4C28556-F784-42E1-B5DA-658790A48EC4}"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993" r:id="rId1"/>
    <p:sldLayoutId id="2147483994" r:id="rId2"/>
    <p:sldLayoutId id="2147483995" r:id="rId3"/>
    <p:sldLayoutId id="2147483996" r:id="rId4"/>
    <p:sldLayoutId id="2147483997" r:id="rId5"/>
    <p:sldLayoutId id="2147483998" r:id="rId6"/>
    <p:sldLayoutId id="2147483999" r:id="rId7"/>
    <p:sldLayoutId id="2147484000" r:id="rId8"/>
    <p:sldLayoutId id="2147484001" r:id="rId9"/>
    <p:sldLayoutId id="2147484002" r:id="rId10"/>
    <p:sldLayoutId id="2147484003" r:id="rId11"/>
  </p:sldLayoutIdLst>
  <p:hf sldNum="0"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it-IT"/>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it-IT"/>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E997F34-D884-407C-892D-D0B0DF48BDBC}"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4004" r:id="rId1"/>
    <p:sldLayoutId id="2147484005" r:id="rId2"/>
    <p:sldLayoutId id="2147484006" r:id="rId3"/>
    <p:sldLayoutId id="2147484007" r:id="rId4"/>
    <p:sldLayoutId id="2147484008" r:id="rId5"/>
    <p:sldLayoutId id="2147484009" r:id="rId6"/>
    <p:sldLayoutId id="2147484010" r:id="rId7"/>
    <p:sldLayoutId id="2147484011" r:id="rId8"/>
    <p:sldLayoutId id="2147484012" r:id="rId9"/>
    <p:sldLayoutId id="2147484013" r:id="rId10"/>
    <p:sldLayoutId id="214748401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it-IT"/>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it-IT"/>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482FBE5-C26A-4B9B-8EB1-7DDA65B65D73}"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4015"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1764704" y="1196752"/>
            <a:ext cx="7772401" cy="1470025"/>
          </a:xfrm>
        </p:spPr>
        <p:txBody>
          <a:bodyPr/>
          <a:lstStyle/>
          <a:p>
            <a:pPr eaLnBrk="1" hangingPunct="1"/>
            <a:r>
              <a:rPr lang="it-IT" sz="3600" b="1" dirty="0" smtClean="0">
                <a:latin typeface="Tahoma" pitchFamily="34" charset="0"/>
              </a:rPr>
              <a:t/>
            </a:r>
            <a:br>
              <a:rPr lang="it-IT" sz="3600" b="1" dirty="0" smtClean="0">
                <a:latin typeface="Tahoma" pitchFamily="34" charset="0"/>
              </a:rPr>
            </a:br>
            <a:r>
              <a:rPr lang="it-IT" sz="3600" b="1" dirty="0" smtClean="0">
                <a:latin typeface="Tahoma" pitchFamily="34" charset="0"/>
              </a:rPr>
              <a:t> </a:t>
            </a:r>
            <a:r>
              <a:rPr lang="it-IT" sz="2400" b="1" dirty="0" smtClean="0">
                <a:latin typeface="Tahoma" pitchFamily="34" charset="0"/>
              </a:rPr>
              <a:t>Corso di</a:t>
            </a:r>
            <a:br>
              <a:rPr lang="it-IT" sz="2400" b="1" dirty="0" smtClean="0">
                <a:latin typeface="Tahoma" pitchFamily="34" charset="0"/>
              </a:rPr>
            </a:br>
            <a:r>
              <a:rPr lang="it-IT" sz="2400" b="1" dirty="0" smtClean="0">
                <a:latin typeface="Tahoma" pitchFamily="34" charset="0"/>
              </a:rPr>
              <a:t>Ingegneria del Web</a:t>
            </a:r>
            <a:br>
              <a:rPr lang="it-IT" sz="2400" b="1" dirty="0" smtClean="0">
                <a:latin typeface="Tahoma" pitchFamily="34" charset="0"/>
              </a:rPr>
            </a:br>
            <a:r>
              <a:rPr lang="it-IT" sz="2400" b="1" dirty="0" smtClean="0">
                <a:latin typeface="Tahoma" pitchFamily="34" charset="0"/>
              </a:rPr>
              <a:t>A A. 2017-2018</a:t>
            </a:r>
            <a:br>
              <a:rPr lang="it-IT" sz="2400" b="1" dirty="0" smtClean="0">
                <a:latin typeface="Tahoma" pitchFamily="34" charset="0"/>
              </a:rPr>
            </a:br>
            <a:r>
              <a:rPr lang="it-IT" sz="2400" b="1" dirty="0" smtClean="0">
                <a:latin typeface="Tahoma" pitchFamily="34" charset="0"/>
              </a:rPr>
              <a:t/>
            </a:r>
            <a:br>
              <a:rPr lang="it-IT" sz="2400" b="1" dirty="0" smtClean="0">
                <a:latin typeface="Tahoma" pitchFamily="34" charset="0"/>
              </a:rPr>
            </a:br>
            <a:r>
              <a:rPr lang="it-IT" sz="2400" b="1" dirty="0" smtClean="0">
                <a:latin typeface="Tahoma" pitchFamily="34" charset="0"/>
              </a:rPr>
              <a:t>Domenico Rosaci</a:t>
            </a:r>
            <a:br>
              <a:rPr lang="it-IT" sz="2400" b="1" dirty="0" smtClean="0">
                <a:latin typeface="Tahoma" pitchFamily="34" charset="0"/>
              </a:rPr>
            </a:br>
            <a:r>
              <a:rPr lang="it-IT" sz="2400" b="1" dirty="0" smtClean="0">
                <a:latin typeface="Tahoma" pitchFamily="34" charset="0"/>
              </a:rPr>
              <a:t/>
            </a:r>
            <a:br>
              <a:rPr lang="it-IT" sz="2400" b="1" dirty="0" smtClean="0">
                <a:latin typeface="Tahoma" pitchFamily="34" charset="0"/>
              </a:rPr>
            </a:br>
            <a:r>
              <a:rPr lang="it-IT" sz="2400" b="1" dirty="0" smtClean="0">
                <a:latin typeface="Tahoma" pitchFamily="34" charset="0"/>
              </a:rPr>
              <a:t/>
            </a:r>
            <a:br>
              <a:rPr lang="it-IT" sz="2400" b="1" dirty="0" smtClean="0">
                <a:latin typeface="Tahoma" pitchFamily="34" charset="0"/>
              </a:rPr>
            </a:br>
            <a:r>
              <a:rPr lang="it-IT" sz="2400" b="1" dirty="0">
                <a:latin typeface="Tahoma" pitchFamily="34" charset="0"/>
              </a:rPr>
              <a:t/>
            </a:r>
            <a:br>
              <a:rPr lang="it-IT" sz="2400" b="1" dirty="0">
                <a:latin typeface="Tahoma" pitchFamily="34" charset="0"/>
              </a:rPr>
            </a:br>
            <a:r>
              <a:rPr lang="it-IT" sz="2400" b="1" dirty="0" smtClean="0">
                <a:latin typeface="Tahoma" pitchFamily="34" charset="0"/>
              </a:rPr>
              <a:t>WS</a:t>
            </a:r>
            <a:br>
              <a:rPr lang="it-IT" sz="2400" b="1" dirty="0" smtClean="0">
                <a:latin typeface="Tahoma" pitchFamily="34" charset="0"/>
              </a:rPr>
            </a:br>
            <a:r>
              <a:rPr lang="it-IT" sz="2400" b="1" dirty="0" smtClean="0">
                <a:latin typeface="Tahoma" pitchFamily="34" charset="0"/>
              </a:rPr>
              <a:t>e Java </a:t>
            </a:r>
            <a:r>
              <a:rPr lang="it-IT" sz="2400" b="1" dirty="0" err="1" smtClean="0">
                <a:latin typeface="Tahoma" pitchFamily="34" charset="0"/>
              </a:rPr>
              <a:t>Beans</a:t>
            </a:r>
            <a:r>
              <a:rPr lang="it-IT" sz="2400" b="1" dirty="0">
                <a:latin typeface="Tahoma" pitchFamily="34" charset="0"/>
              </a:rPr>
              <a:t/>
            </a:r>
            <a:br>
              <a:rPr lang="it-IT" sz="2400" b="1" dirty="0">
                <a:latin typeface="Tahoma" pitchFamily="34" charset="0"/>
              </a:rPr>
            </a:br>
            <a:r>
              <a:rPr lang="it-IT" sz="2400" b="1" dirty="0" smtClean="0">
                <a:latin typeface="Tahoma" pitchFamily="34" charset="0"/>
              </a:rPr>
              <a:t>Esercitazione </a:t>
            </a:r>
            <a:r>
              <a:rPr lang="it-IT" sz="2400" b="1" dirty="0" smtClean="0">
                <a:latin typeface="Tahoma" pitchFamily="34" charset="0"/>
              </a:rPr>
              <a:t>N°3</a:t>
            </a:r>
            <a:endParaRPr lang="it-IT" sz="1200" b="1" dirty="0" smtClean="0">
              <a:latin typeface="Tahoma" pitchFamily="34" charset="0"/>
            </a:endParaRPr>
          </a:p>
        </p:txBody>
      </p:sp>
      <p:sp>
        <p:nvSpPr>
          <p:cNvPr id="7172" name="Rectangle 5"/>
          <p:cNvSpPr>
            <a:spLocks noChangeArrowheads="1"/>
          </p:cNvSpPr>
          <p:nvPr/>
        </p:nvSpPr>
        <p:spPr bwMode="auto">
          <a:xfrm>
            <a:off x="7812088" y="1412875"/>
            <a:ext cx="1331912" cy="503238"/>
          </a:xfrm>
          <a:prstGeom prst="rect">
            <a:avLst/>
          </a:prstGeom>
          <a:solidFill>
            <a:schemeClr val="tx1"/>
          </a:solidFill>
          <a:ln w="9525">
            <a:solidFill>
              <a:schemeClr val="tx1"/>
            </a:solidFill>
            <a:miter lim="800000"/>
            <a:headEnd/>
            <a:tailEnd/>
          </a:ln>
        </p:spPr>
        <p:txBody>
          <a:bodyPr wrap="none" anchor="ctr"/>
          <a:lstStyle/>
          <a:p>
            <a:endParaRPr lang="it-IT"/>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6013" y="-234280"/>
            <a:ext cx="7570787" cy="1143000"/>
          </a:xfrm>
        </p:spPr>
        <p:txBody>
          <a:bodyPr/>
          <a:lstStyle/>
          <a:p>
            <a:r>
              <a:rPr lang="it-IT" sz="3200" dirty="0" err="1"/>
              <a:t>j</a:t>
            </a:r>
            <a:r>
              <a:rPr lang="it-IT" sz="3200" dirty="0" err="1" smtClean="0"/>
              <a:t>sp:useBean</a:t>
            </a:r>
            <a:endParaRPr lang="it-IT" sz="3200" dirty="0"/>
          </a:p>
        </p:txBody>
      </p:sp>
      <p:sp>
        <p:nvSpPr>
          <p:cNvPr id="3" name="Segnaposto contenuto 2"/>
          <p:cNvSpPr>
            <a:spLocks noGrp="1"/>
          </p:cNvSpPr>
          <p:nvPr>
            <p:ph idx="1"/>
          </p:nvPr>
        </p:nvSpPr>
        <p:spPr>
          <a:xfrm>
            <a:off x="1116013" y="692696"/>
            <a:ext cx="7848475" cy="5552529"/>
          </a:xfrm>
        </p:spPr>
        <p:txBody>
          <a:bodyPr/>
          <a:lstStyle/>
          <a:p>
            <a:r>
              <a:rPr lang="it-IT" sz="1600" dirty="0" smtClean="0"/>
              <a:t>Es. </a:t>
            </a:r>
            <a:r>
              <a:rPr lang="en-US" sz="1600" dirty="0"/>
              <a:t>&lt;</a:t>
            </a:r>
            <a:r>
              <a:rPr lang="en-US" sz="1600" dirty="0" err="1"/>
              <a:t>jsp:useBean</a:t>
            </a:r>
            <a:r>
              <a:rPr lang="en-US" sz="1600" dirty="0"/>
              <a:t> id=”</a:t>
            </a:r>
            <a:r>
              <a:rPr lang="en-US" sz="1600" dirty="0" err="1"/>
              <a:t>nomeBean</a:t>
            </a:r>
            <a:r>
              <a:rPr lang="en-US" sz="1600" dirty="0"/>
              <a:t>” scope=”session” class=”</a:t>
            </a:r>
            <a:r>
              <a:rPr lang="en-US" sz="1600" dirty="0" err="1"/>
              <a:t>classe</a:t>
            </a:r>
            <a:r>
              <a:rPr lang="en-US" sz="1600" dirty="0"/>
              <a:t>” /&gt;</a:t>
            </a:r>
            <a:r>
              <a:rPr lang="it-IT" sz="1600" dirty="0"/>
              <a:t/>
            </a:r>
            <a:br>
              <a:rPr lang="it-IT" sz="1600" dirty="0"/>
            </a:br>
            <a:endParaRPr lang="it-IT" sz="1600" dirty="0" smtClean="0"/>
          </a:p>
          <a:p>
            <a:r>
              <a:rPr lang="it-IT" sz="1600" dirty="0" smtClean="0"/>
              <a:t>Permette </a:t>
            </a:r>
            <a:r>
              <a:rPr lang="it-IT" sz="1600" dirty="0"/>
              <a:t>di associare un’istanza di un </a:t>
            </a:r>
            <a:r>
              <a:rPr lang="it-IT" sz="1600" dirty="0" err="1"/>
              <a:t>JavaBean</a:t>
            </a:r>
            <a:r>
              <a:rPr lang="it-IT" sz="1600" dirty="0"/>
              <a:t> (associata ad un determinato ID) ad una </a:t>
            </a:r>
            <a:r>
              <a:rPr lang="it-IT" sz="1600" dirty="0" smtClean="0"/>
              <a:t>variabile. </a:t>
            </a:r>
            <a:r>
              <a:rPr lang="it-IT" sz="1600" dirty="0"/>
              <a:t>In pratica offre la possibilità di associare la classe contenuta nel </a:t>
            </a:r>
            <a:r>
              <a:rPr lang="it-IT" sz="1600" dirty="0" err="1"/>
              <a:t>JavaBean</a:t>
            </a:r>
            <a:r>
              <a:rPr lang="it-IT" sz="1600" dirty="0"/>
              <a:t> ad un oggetto visibile all’interno della pagina, in modo da poter richiamare i suoi </a:t>
            </a:r>
            <a:r>
              <a:rPr lang="it-IT" sz="1600" dirty="0" smtClean="0"/>
              <a:t>metodi.</a:t>
            </a:r>
            <a:r>
              <a:rPr lang="it-IT" sz="1600" dirty="0"/>
              <a:t/>
            </a:r>
            <a:br>
              <a:rPr lang="it-IT" sz="1600" dirty="0"/>
            </a:br>
            <a:r>
              <a:rPr lang="it-IT" sz="1600" b="1" dirty="0"/>
              <a:t>Attributi:</a:t>
            </a:r>
            <a:r>
              <a:rPr lang="it-IT" sz="1600" dirty="0"/>
              <a:t/>
            </a:r>
            <a:br>
              <a:rPr lang="it-IT" sz="1600" dirty="0"/>
            </a:br>
            <a:r>
              <a:rPr lang="it-IT" sz="1600" b="1" dirty="0"/>
              <a:t>Id</a:t>
            </a:r>
            <a:r>
              <a:rPr lang="it-IT" sz="1600" dirty="0"/>
              <a:t>: identità dell’istanza dell’oggetto nell’ambito specificato.</a:t>
            </a:r>
            <a:br>
              <a:rPr lang="it-IT" sz="1600" dirty="0"/>
            </a:br>
            <a:r>
              <a:rPr lang="it-IT" sz="1600" b="1" dirty="0"/>
              <a:t>Scope</a:t>
            </a:r>
            <a:r>
              <a:rPr lang="it-IT" sz="1600" dirty="0"/>
              <a:t>: ambito dell’oggetto, le opzioni sono:</a:t>
            </a:r>
          </a:p>
          <a:p>
            <a:pPr lvl="1"/>
            <a:r>
              <a:rPr lang="it-IT" sz="1200" b="1" dirty="0"/>
              <a:t>page</a:t>
            </a:r>
            <a:r>
              <a:rPr lang="it-IT" sz="1200" dirty="0"/>
              <a:t>: gli oggetti con questo ambito sono accessibili solo all’interno della pagina in cui sono stati creati, in pratica possono venire paragonati alle variabili locali di un qualsiasi linguaggio di programmazione, vengono distrutte alla chiusura della pagina e i dati saranno persi;</a:t>
            </a:r>
          </a:p>
          <a:p>
            <a:pPr lvl="1"/>
            <a:r>
              <a:rPr lang="it-IT" sz="1200" b="1" dirty="0" err="1"/>
              <a:t>request</a:t>
            </a:r>
            <a:r>
              <a:rPr lang="it-IT" sz="1200" dirty="0"/>
              <a:t>: gli oggetti con questo ambito sono accessibili esclusivamente nelle pagine che elaborano la stessa richiesta di quella in cui è stato creato l’oggetto, quest’ultimo inoltre rimane nell’ambito anche se la richiesta viene inoltrata ad un’altra risorsa;</a:t>
            </a:r>
          </a:p>
          <a:p>
            <a:pPr lvl="1"/>
            <a:r>
              <a:rPr lang="it-IT" sz="1200" b="1" dirty="0"/>
              <a:t>session</a:t>
            </a:r>
            <a:r>
              <a:rPr lang="it-IT" sz="1200" dirty="0"/>
              <a:t>: gli oggetti </a:t>
            </a:r>
            <a:r>
              <a:rPr lang="it-IT" sz="1200" dirty="0" smtClean="0"/>
              <a:t>in </a:t>
            </a:r>
            <a:r>
              <a:rPr lang="it-IT" sz="1200" dirty="0"/>
              <a:t>quest’ambito sono accessibili solo alle pagine che elaborano richieste all’interno della stessa sessione di quella in cui l’oggetto è stato creato per poi venire rilasciati alla chiusura della sessione a cui si riferiscono, in pratica restano visibili in tutte le pagine aperte nella stessa istanza (finestra) del Browser, fino alla sua chiusura. Solitamente i </a:t>
            </a:r>
            <a:r>
              <a:rPr lang="it-IT" sz="1200" dirty="0" err="1"/>
              <a:t>bean</a:t>
            </a:r>
            <a:r>
              <a:rPr lang="it-IT" sz="1200" dirty="0"/>
              <a:t> istanziati in questo modo vengono utilizzati per </a:t>
            </a:r>
            <a:r>
              <a:rPr lang="it-IT" sz="1200" dirty="0" err="1"/>
              <a:t>mantere</a:t>
            </a:r>
            <a:r>
              <a:rPr lang="it-IT" sz="1200" dirty="0"/>
              <a:t> le informazioni di un utente di un sito;</a:t>
            </a:r>
          </a:p>
          <a:p>
            <a:pPr lvl="1"/>
            <a:r>
              <a:rPr lang="it-IT" sz="1200" b="1" dirty="0" err="1"/>
              <a:t>application</a:t>
            </a:r>
            <a:r>
              <a:rPr lang="it-IT" sz="1200" dirty="0"/>
              <a:t>: gli oggetti definiti in quest’ambito sono accessibili alle pagine che elaborano richieste relative alla stessa applicazione, in pratica sono validi dalla prima </a:t>
            </a:r>
            <a:r>
              <a:rPr lang="it-IT" sz="1200" dirty="0" err="1"/>
              <a:t>richieta</a:t>
            </a:r>
            <a:r>
              <a:rPr lang="it-IT" sz="1200" dirty="0"/>
              <a:t> di una pagina al server fino al suo </a:t>
            </a:r>
            <a:r>
              <a:rPr lang="it-IT" sz="1200" dirty="0" err="1"/>
              <a:t>shotdown</a:t>
            </a:r>
            <a:r>
              <a:rPr lang="it-IT" sz="1200" dirty="0"/>
              <a:t>.</a:t>
            </a:r>
          </a:p>
          <a:p>
            <a:r>
              <a:rPr lang="it-IT" sz="1600" b="1" dirty="0" err="1"/>
              <a:t>class</a:t>
            </a:r>
            <a:r>
              <a:rPr lang="it-IT" sz="1600" dirty="0"/>
              <a:t>: nome della classe che definisce l’implementazione dell’oggetto </a:t>
            </a:r>
            <a:r>
              <a:rPr lang="it-IT" sz="1600" dirty="0" err="1" smtClean="0"/>
              <a:t>nomeBean</a:t>
            </a:r>
            <a:endParaRPr lang="it-IT" sz="1600" dirty="0"/>
          </a:p>
          <a:p>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a:t>WS e JSP</a:t>
            </a:r>
          </a:p>
          <a:p>
            <a:pPr>
              <a:defRPr/>
            </a:pPr>
            <a:endParaRPr lang="it-IT" dirty="0"/>
          </a:p>
        </p:txBody>
      </p:sp>
    </p:spTree>
    <p:extLst>
      <p:ext uri="{BB962C8B-B14F-4D97-AF65-F5344CB8AC3E}">
        <p14:creationId xmlns:p14="http://schemas.microsoft.com/office/powerpoint/2010/main" val="22487005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j</a:t>
            </a:r>
            <a:r>
              <a:rPr lang="it-IT" dirty="0" err="1" smtClean="0"/>
              <a:t>sp:setProperty</a:t>
            </a:r>
            <a:endParaRPr lang="it-IT" dirty="0"/>
          </a:p>
        </p:txBody>
      </p:sp>
      <p:sp>
        <p:nvSpPr>
          <p:cNvPr id="3" name="Segnaposto contenuto 2"/>
          <p:cNvSpPr>
            <a:spLocks noGrp="1"/>
          </p:cNvSpPr>
          <p:nvPr>
            <p:ph idx="1"/>
          </p:nvPr>
        </p:nvSpPr>
        <p:spPr/>
        <p:txBody>
          <a:bodyPr/>
          <a:lstStyle/>
          <a:p>
            <a:r>
              <a:rPr lang="it-IT" sz="1600" dirty="0"/>
              <a:t>Permette di impostare il </a:t>
            </a:r>
            <a:r>
              <a:rPr lang="it-IT" sz="1600" b="1" dirty="0"/>
              <a:t>valore</a:t>
            </a:r>
            <a:r>
              <a:rPr lang="it-IT" sz="1600" dirty="0"/>
              <a:t> di una delle proprietà di un </a:t>
            </a:r>
            <a:r>
              <a:rPr lang="it-IT" sz="1600" dirty="0" err="1"/>
              <a:t>bean</a:t>
            </a:r>
            <a:r>
              <a:rPr lang="it-IT" sz="1600" dirty="0"/>
              <a:t>.</a:t>
            </a:r>
          </a:p>
          <a:p>
            <a:r>
              <a:rPr lang="it-IT" sz="1600" b="1" dirty="0"/>
              <a:t>Attributi:</a:t>
            </a:r>
            <a:endParaRPr lang="it-IT" sz="1600" dirty="0"/>
          </a:p>
          <a:p>
            <a:pPr lvl="1"/>
            <a:r>
              <a:rPr lang="it-IT" sz="1200" b="1" dirty="0" err="1"/>
              <a:t>name</a:t>
            </a:r>
            <a:r>
              <a:rPr lang="it-IT" sz="1200" dirty="0"/>
              <a:t>: nome dell’istanza di </a:t>
            </a:r>
            <a:r>
              <a:rPr lang="it-IT" sz="1200" dirty="0" err="1"/>
              <a:t>bean</a:t>
            </a:r>
            <a:r>
              <a:rPr lang="it-IT" sz="1200" dirty="0"/>
              <a:t> definita in un’azione &lt;</a:t>
            </a:r>
            <a:r>
              <a:rPr lang="it-IT" sz="1200" dirty="0" err="1"/>
              <a:t>jsp:useBean</a:t>
            </a:r>
            <a:r>
              <a:rPr lang="it-IT" sz="1200" dirty="0"/>
              <a:t>&gt;</a:t>
            </a:r>
          </a:p>
          <a:p>
            <a:pPr lvl="1"/>
            <a:r>
              <a:rPr lang="it-IT" sz="1200" b="1" dirty="0" err="1"/>
              <a:t>property</a:t>
            </a:r>
            <a:r>
              <a:rPr lang="it-IT" sz="1200" dirty="0"/>
              <a:t>: rappresenta la proprietà di cui impostare il valore</a:t>
            </a:r>
          </a:p>
          <a:p>
            <a:pPr lvl="1"/>
            <a:r>
              <a:rPr lang="it-IT" sz="1200" b="1" dirty="0" err="1" smtClean="0"/>
              <a:t>value</a:t>
            </a:r>
            <a:r>
              <a:rPr lang="it-IT" sz="1200" dirty="0"/>
              <a:t>: valore assegnato alla proprietà specificata</a:t>
            </a:r>
          </a:p>
          <a:p>
            <a:r>
              <a:rPr lang="it-IT" sz="1600" b="1" dirty="0"/>
              <a:t>Esempio:</a:t>
            </a:r>
            <a:endParaRPr lang="it-IT" sz="1600" dirty="0"/>
          </a:p>
          <a:p>
            <a:r>
              <a:rPr lang="it-IT" sz="1600" dirty="0"/>
              <a:t>&lt;</a:t>
            </a:r>
            <a:r>
              <a:rPr lang="it-IT" sz="1600" dirty="0" err="1"/>
              <a:t>jsp:setProperty</a:t>
            </a:r>
            <a:r>
              <a:rPr lang="it-IT" sz="1600" dirty="0"/>
              <a:t> </a:t>
            </a:r>
            <a:r>
              <a:rPr lang="it-IT" sz="1600" dirty="0" err="1"/>
              <a:t>name</a:t>
            </a:r>
            <a:r>
              <a:rPr lang="it-IT" sz="1600" dirty="0"/>
              <a:t>=”</a:t>
            </a:r>
            <a:r>
              <a:rPr lang="it-IT" sz="1600" dirty="0" err="1"/>
              <a:t>nome_bean</a:t>
            </a:r>
            <a:r>
              <a:rPr lang="it-IT" sz="1600" dirty="0"/>
              <a:t>” </a:t>
            </a:r>
            <a:r>
              <a:rPr lang="it-IT" sz="1600" dirty="0" err="1"/>
              <a:t>property</a:t>
            </a:r>
            <a:r>
              <a:rPr lang="it-IT" sz="1600" dirty="0"/>
              <a:t>=”</a:t>
            </a:r>
            <a:r>
              <a:rPr lang="it-IT" sz="1600" dirty="0" err="1"/>
              <a:t>prop</a:t>
            </a:r>
            <a:r>
              <a:rPr lang="it-IT" sz="1600" dirty="0"/>
              <a:t>” </a:t>
            </a:r>
            <a:r>
              <a:rPr lang="it-IT" sz="1600" dirty="0" err="1" smtClean="0"/>
              <a:t>value</a:t>
            </a:r>
            <a:r>
              <a:rPr lang="it-IT" sz="1600" dirty="0" smtClean="0"/>
              <a:t>=”v” /&gt;</a:t>
            </a:r>
          </a:p>
          <a:p>
            <a:r>
              <a:rPr lang="it-IT" sz="1600" dirty="0"/>
              <a:t>permette di assegnare il </a:t>
            </a:r>
            <a:r>
              <a:rPr lang="it-IT" sz="1600" dirty="0" smtClean="0"/>
              <a:t>valore v alla </a:t>
            </a:r>
            <a:r>
              <a:rPr lang="it-IT" sz="1600" dirty="0"/>
              <a:t>proprietà </a:t>
            </a:r>
            <a:r>
              <a:rPr lang="it-IT" sz="1600" dirty="0" err="1"/>
              <a:t>prop</a:t>
            </a:r>
            <a:r>
              <a:rPr lang="it-IT" sz="1600" dirty="0"/>
              <a:t> del </a:t>
            </a:r>
            <a:r>
              <a:rPr lang="it-IT" sz="1600" dirty="0" err="1"/>
              <a:t>bean</a:t>
            </a:r>
            <a:r>
              <a:rPr lang="it-IT" sz="1600" dirty="0"/>
              <a:t> di nome </a:t>
            </a:r>
            <a:r>
              <a:rPr lang="it-IT" sz="1600" dirty="0" err="1"/>
              <a:t>nome_bean</a:t>
            </a:r>
            <a:r>
              <a:rPr lang="it-IT" sz="1600" dirty="0"/>
              <a:t>.</a:t>
            </a:r>
          </a:p>
          <a:p>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a:t>WS e JSP</a:t>
            </a:r>
          </a:p>
          <a:p>
            <a:pPr>
              <a:defRPr/>
            </a:pPr>
            <a:endParaRPr lang="it-IT" dirty="0"/>
          </a:p>
        </p:txBody>
      </p:sp>
    </p:spTree>
    <p:extLst>
      <p:ext uri="{BB962C8B-B14F-4D97-AF65-F5344CB8AC3E}">
        <p14:creationId xmlns:p14="http://schemas.microsoft.com/office/powerpoint/2010/main" val="3288046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Jsp:getProperty</a:t>
            </a:r>
            <a:endParaRPr lang="it-IT" dirty="0"/>
          </a:p>
        </p:txBody>
      </p:sp>
      <p:sp>
        <p:nvSpPr>
          <p:cNvPr id="3" name="Segnaposto contenuto 2"/>
          <p:cNvSpPr>
            <a:spLocks noGrp="1"/>
          </p:cNvSpPr>
          <p:nvPr>
            <p:ph idx="1"/>
          </p:nvPr>
        </p:nvSpPr>
        <p:spPr/>
        <p:txBody>
          <a:bodyPr/>
          <a:lstStyle/>
          <a:p>
            <a:r>
              <a:rPr lang="it-IT" sz="1600" dirty="0"/>
              <a:t>Prende il valore di una proprietà di una data istanza di </a:t>
            </a:r>
            <a:r>
              <a:rPr lang="it-IT" sz="1600" dirty="0" err="1"/>
              <a:t>bean</a:t>
            </a:r>
            <a:r>
              <a:rPr lang="it-IT" sz="1600" dirty="0"/>
              <a:t> e lo inserisce nell’oggetto out implicito (in pratica lo stampa a video).</a:t>
            </a:r>
          </a:p>
          <a:p>
            <a:endParaRPr lang="it-IT" sz="1600" dirty="0"/>
          </a:p>
          <a:p>
            <a:r>
              <a:rPr lang="it-IT" sz="1600" dirty="0"/>
              <a:t>Attributi:</a:t>
            </a:r>
          </a:p>
          <a:p>
            <a:pPr lvl="1"/>
            <a:r>
              <a:rPr lang="it-IT" sz="1200" dirty="0" err="1"/>
              <a:t>name</a:t>
            </a:r>
            <a:r>
              <a:rPr lang="it-IT" sz="1200" dirty="0"/>
              <a:t>: nome dell’istanza di </a:t>
            </a:r>
            <a:r>
              <a:rPr lang="it-IT" sz="1200" dirty="0" err="1"/>
              <a:t>bean</a:t>
            </a:r>
            <a:r>
              <a:rPr lang="it-IT" sz="1200" dirty="0"/>
              <a:t> da cui proviene la proprietà definita da un’azione &lt;</a:t>
            </a:r>
            <a:r>
              <a:rPr lang="it-IT" sz="1200" dirty="0" err="1"/>
              <a:t>jsp:useBean</a:t>
            </a:r>
            <a:r>
              <a:rPr lang="it-IT" sz="1200" dirty="0"/>
              <a:t>&gt;</a:t>
            </a:r>
          </a:p>
          <a:p>
            <a:pPr lvl="1"/>
            <a:r>
              <a:rPr lang="it-IT" sz="1200" dirty="0" err="1"/>
              <a:t>property</a:t>
            </a:r>
            <a:r>
              <a:rPr lang="it-IT" sz="1200" dirty="0"/>
              <a:t>: rappresenta la proprietà del </a:t>
            </a:r>
            <a:r>
              <a:rPr lang="it-IT" sz="1200" dirty="0" err="1"/>
              <a:t>bean</a:t>
            </a:r>
            <a:r>
              <a:rPr lang="it-IT" sz="1200" dirty="0"/>
              <a:t> di cui si vuole ottenere il valore</a:t>
            </a:r>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a:t>WS e JSP</a:t>
            </a:r>
          </a:p>
          <a:p>
            <a:pPr>
              <a:defRPr/>
            </a:pPr>
            <a:endParaRPr lang="it-IT" dirty="0"/>
          </a:p>
        </p:txBody>
      </p:sp>
    </p:spTree>
    <p:extLst>
      <p:ext uri="{BB962C8B-B14F-4D97-AF65-F5344CB8AC3E}">
        <p14:creationId xmlns:p14="http://schemas.microsoft.com/office/powerpoint/2010/main" val="4062568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6013" y="-234280"/>
            <a:ext cx="7570787" cy="1143000"/>
          </a:xfrm>
        </p:spPr>
        <p:txBody>
          <a:bodyPr/>
          <a:lstStyle/>
          <a:p>
            <a:r>
              <a:rPr lang="it-IT" dirty="0" smtClean="0"/>
              <a:t>Esempio: </a:t>
            </a:r>
            <a:r>
              <a:rPr lang="it-IT" dirty="0" err="1" smtClean="0"/>
              <a:t>InfoUtente</a:t>
            </a:r>
            <a:endParaRPr lang="it-IT" dirty="0"/>
          </a:p>
        </p:txBody>
      </p:sp>
      <p:sp>
        <p:nvSpPr>
          <p:cNvPr id="3" name="Segnaposto contenuto 2"/>
          <p:cNvSpPr>
            <a:spLocks noGrp="1"/>
          </p:cNvSpPr>
          <p:nvPr>
            <p:ph idx="1"/>
          </p:nvPr>
        </p:nvSpPr>
        <p:spPr>
          <a:xfrm>
            <a:off x="1116013" y="764704"/>
            <a:ext cx="7570787" cy="5361459"/>
          </a:xfrm>
        </p:spPr>
        <p:txBody>
          <a:bodyPr/>
          <a:lstStyle/>
          <a:p>
            <a:r>
              <a:rPr lang="it-IT" sz="1400" dirty="0" smtClean="0"/>
              <a:t>public </a:t>
            </a:r>
            <a:r>
              <a:rPr lang="it-IT" sz="1400" dirty="0" err="1"/>
              <a:t>class</a:t>
            </a:r>
            <a:r>
              <a:rPr lang="it-IT" sz="1400" dirty="0"/>
              <a:t> </a:t>
            </a:r>
            <a:r>
              <a:rPr lang="it-IT" sz="1400" dirty="0" err="1"/>
              <a:t>InfoUtente</a:t>
            </a:r>
            <a:r>
              <a:rPr lang="it-IT" sz="1400" dirty="0"/>
              <a:t> {</a:t>
            </a:r>
          </a:p>
          <a:p>
            <a:r>
              <a:rPr lang="it-IT" sz="1400" dirty="0"/>
              <a:t>  private </a:t>
            </a:r>
            <a:r>
              <a:rPr lang="it-IT" sz="1400" dirty="0" err="1"/>
              <a:t>String</a:t>
            </a:r>
            <a:r>
              <a:rPr lang="it-IT" sz="1400" dirty="0"/>
              <a:t> nome = </a:t>
            </a:r>
            <a:r>
              <a:rPr lang="it-IT" sz="1400" dirty="0" err="1"/>
              <a:t>null</a:t>
            </a:r>
            <a:r>
              <a:rPr lang="it-IT" sz="1400" dirty="0"/>
              <a:t>;</a:t>
            </a:r>
          </a:p>
          <a:p>
            <a:r>
              <a:rPr lang="it-IT" sz="1400" dirty="0"/>
              <a:t>  private </a:t>
            </a:r>
            <a:r>
              <a:rPr lang="it-IT" sz="1400" dirty="0" err="1"/>
              <a:t>String</a:t>
            </a:r>
            <a:r>
              <a:rPr lang="it-IT" sz="1400" dirty="0"/>
              <a:t> email = </a:t>
            </a:r>
            <a:r>
              <a:rPr lang="it-IT" sz="1400" dirty="0" err="1"/>
              <a:t>null</a:t>
            </a:r>
            <a:r>
              <a:rPr lang="it-IT" sz="1400" dirty="0"/>
              <a:t>;</a:t>
            </a:r>
          </a:p>
          <a:p>
            <a:r>
              <a:rPr lang="it-IT" sz="1400" dirty="0"/>
              <a:t>  private </a:t>
            </a:r>
            <a:r>
              <a:rPr lang="it-IT" sz="1400" dirty="0" err="1"/>
              <a:t>int</a:t>
            </a:r>
            <a:r>
              <a:rPr lang="it-IT" sz="1400" dirty="0"/>
              <a:t> </a:t>
            </a:r>
            <a:r>
              <a:rPr lang="it-IT" sz="1400" dirty="0" err="1"/>
              <a:t>pagineViste</a:t>
            </a:r>
            <a:r>
              <a:rPr lang="it-IT" sz="1400" dirty="0"/>
              <a:t>;</a:t>
            </a:r>
          </a:p>
          <a:p>
            <a:r>
              <a:rPr lang="it-IT" sz="1400" dirty="0" smtClean="0"/>
              <a:t>  </a:t>
            </a:r>
            <a:r>
              <a:rPr lang="it-IT" sz="1400" dirty="0"/>
              <a:t>public </a:t>
            </a:r>
            <a:r>
              <a:rPr lang="it-IT" sz="1400" dirty="0" err="1"/>
              <a:t>InfoUtente</a:t>
            </a:r>
            <a:r>
              <a:rPr lang="it-IT" sz="1400" dirty="0"/>
              <a:t>() { </a:t>
            </a:r>
            <a:r>
              <a:rPr lang="it-IT" sz="1400" dirty="0" err="1"/>
              <a:t>pagineViste</a:t>
            </a:r>
            <a:r>
              <a:rPr lang="it-IT" sz="1400" dirty="0"/>
              <a:t>=0; }</a:t>
            </a:r>
          </a:p>
          <a:p>
            <a:r>
              <a:rPr lang="it-IT" sz="1400" dirty="0"/>
              <a:t>  public </a:t>
            </a:r>
            <a:r>
              <a:rPr lang="it-IT" sz="1400" dirty="0" err="1"/>
              <a:t>aggiornaPV</a:t>
            </a:r>
            <a:r>
              <a:rPr lang="it-IT" sz="1400" dirty="0"/>
              <a:t>() { </a:t>
            </a:r>
            <a:r>
              <a:rPr lang="it-IT" sz="1400" dirty="0" err="1"/>
              <a:t>pagineViste</a:t>
            </a:r>
            <a:r>
              <a:rPr lang="it-IT" sz="1400" dirty="0"/>
              <a:t>++; }</a:t>
            </a:r>
          </a:p>
          <a:p>
            <a:r>
              <a:rPr lang="it-IT" sz="1400" dirty="0" smtClean="0"/>
              <a:t>  </a:t>
            </a:r>
            <a:r>
              <a:rPr lang="it-IT" sz="1400" dirty="0"/>
              <a:t>public </a:t>
            </a:r>
            <a:r>
              <a:rPr lang="it-IT" sz="1400" dirty="0" err="1"/>
              <a:t>int</a:t>
            </a:r>
            <a:r>
              <a:rPr lang="it-IT" sz="1400" dirty="0"/>
              <a:t> </a:t>
            </a:r>
            <a:r>
              <a:rPr lang="it-IT" sz="1400" dirty="0" err="1"/>
              <a:t>getPagineViste</a:t>
            </a:r>
            <a:r>
              <a:rPr lang="it-IT" sz="1400" dirty="0"/>
              <a:t>(){ </a:t>
            </a:r>
            <a:r>
              <a:rPr lang="it-IT" sz="1400" dirty="0" err="1"/>
              <a:t>return</a:t>
            </a:r>
            <a:r>
              <a:rPr lang="it-IT" sz="1400" dirty="0"/>
              <a:t> </a:t>
            </a:r>
            <a:r>
              <a:rPr lang="it-IT" sz="1400" dirty="0" err="1"/>
              <a:t>pagineViste</a:t>
            </a:r>
            <a:r>
              <a:rPr lang="it-IT" sz="1400" dirty="0"/>
              <a:t>; }</a:t>
            </a:r>
          </a:p>
          <a:p>
            <a:r>
              <a:rPr lang="it-IT" sz="1400" dirty="0" smtClean="0"/>
              <a:t>  </a:t>
            </a:r>
            <a:r>
              <a:rPr lang="it-IT" sz="1400" dirty="0"/>
              <a:t>public </a:t>
            </a:r>
            <a:r>
              <a:rPr lang="it-IT" sz="1400" dirty="0" err="1"/>
              <a:t>void</a:t>
            </a:r>
            <a:r>
              <a:rPr lang="it-IT" sz="1400" dirty="0"/>
              <a:t> </a:t>
            </a:r>
            <a:r>
              <a:rPr lang="it-IT" sz="1400" dirty="0" err="1"/>
              <a:t>setNome</a:t>
            </a:r>
            <a:r>
              <a:rPr lang="it-IT" sz="1400" dirty="0"/>
              <a:t>(</a:t>
            </a:r>
            <a:r>
              <a:rPr lang="it-IT" sz="1400" dirty="0" err="1"/>
              <a:t>String</a:t>
            </a:r>
            <a:r>
              <a:rPr lang="it-IT" sz="1400" dirty="0"/>
              <a:t> </a:t>
            </a:r>
            <a:r>
              <a:rPr lang="it-IT" sz="1400" dirty="0" err="1"/>
              <a:t>value</a:t>
            </a:r>
            <a:r>
              <a:rPr lang="it-IT" sz="1400" dirty="0"/>
              <a:t>) { nome = </a:t>
            </a:r>
            <a:r>
              <a:rPr lang="it-IT" sz="1400" dirty="0" err="1"/>
              <a:t>value</a:t>
            </a:r>
            <a:r>
              <a:rPr lang="it-IT" sz="1400" dirty="0"/>
              <a:t>; }</a:t>
            </a:r>
          </a:p>
          <a:p>
            <a:r>
              <a:rPr lang="it-IT" sz="1400" dirty="0"/>
              <a:t>  public </a:t>
            </a:r>
            <a:r>
              <a:rPr lang="it-IT" sz="1400" dirty="0" err="1"/>
              <a:t>String</a:t>
            </a:r>
            <a:r>
              <a:rPr lang="it-IT" sz="1400" dirty="0"/>
              <a:t> </a:t>
            </a:r>
            <a:r>
              <a:rPr lang="it-IT" sz="1400" dirty="0" err="1"/>
              <a:t>getNome</a:t>
            </a:r>
            <a:r>
              <a:rPr lang="it-IT" sz="1400" dirty="0"/>
              <a:t>() { </a:t>
            </a:r>
            <a:r>
              <a:rPr lang="it-IT" sz="1400" dirty="0" err="1"/>
              <a:t>return</a:t>
            </a:r>
            <a:r>
              <a:rPr lang="it-IT" sz="1400" dirty="0"/>
              <a:t> nome; }</a:t>
            </a:r>
          </a:p>
          <a:p>
            <a:r>
              <a:rPr lang="it-IT" sz="1400" dirty="0" smtClean="0"/>
              <a:t>  </a:t>
            </a:r>
            <a:r>
              <a:rPr lang="it-IT" sz="1400" dirty="0"/>
              <a:t>public </a:t>
            </a:r>
            <a:r>
              <a:rPr lang="it-IT" sz="1400" dirty="0" err="1"/>
              <a:t>void</a:t>
            </a:r>
            <a:r>
              <a:rPr lang="it-IT" sz="1400" dirty="0"/>
              <a:t> </a:t>
            </a:r>
            <a:r>
              <a:rPr lang="it-IT" sz="1400" dirty="0" err="1"/>
              <a:t>setEmail</a:t>
            </a:r>
            <a:r>
              <a:rPr lang="it-IT" sz="1400" dirty="0"/>
              <a:t>(</a:t>
            </a:r>
            <a:r>
              <a:rPr lang="it-IT" sz="1400" dirty="0" err="1"/>
              <a:t>String</a:t>
            </a:r>
            <a:r>
              <a:rPr lang="it-IT" sz="1400" dirty="0"/>
              <a:t> </a:t>
            </a:r>
            <a:r>
              <a:rPr lang="it-IT" sz="1400" dirty="0" err="1"/>
              <a:t>value</a:t>
            </a:r>
            <a:r>
              <a:rPr lang="it-IT" sz="1400" dirty="0"/>
              <a:t>) { email = </a:t>
            </a:r>
            <a:r>
              <a:rPr lang="it-IT" sz="1400" dirty="0" err="1"/>
              <a:t>value</a:t>
            </a:r>
            <a:r>
              <a:rPr lang="it-IT" sz="1400" dirty="0"/>
              <a:t>; }</a:t>
            </a:r>
          </a:p>
          <a:p>
            <a:r>
              <a:rPr lang="it-IT" sz="1400" dirty="0" smtClean="0"/>
              <a:t>  </a:t>
            </a:r>
            <a:r>
              <a:rPr lang="it-IT" sz="1400" dirty="0"/>
              <a:t>public </a:t>
            </a:r>
            <a:r>
              <a:rPr lang="it-IT" sz="1400" dirty="0" err="1"/>
              <a:t>String</a:t>
            </a:r>
            <a:r>
              <a:rPr lang="it-IT" sz="1400" dirty="0"/>
              <a:t> </a:t>
            </a:r>
            <a:r>
              <a:rPr lang="it-IT" sz="1400" dirty="0" err="1"/>
              <a:t>getEmail</a:t>
            </a:r>
            <a:r>
              <a:rPr lang="it-IT" sz="1400" dirty="0"/>
              <a:t>() { </a:t>
            </a:r>
            <a:r>
              <a:rPr lang="it-IT" sz="1400" dirty="0" err="1"/>
              <a:t>return</a:t>
            </a:r>
            <a:r>
              <a:rPr lang="it-IT" sz="1400" dirty="0"/>
              <a:t> email; }</a:t>
            </a:r>
          </a:p>
          <a:p>
            <a:r>
              <a:rPr lang="it-IT" sz="1400" dirty="0" smtClean="0"/>
              <a:t>  </a:t>
            </a:r>
            <a:r>
              <a:rPr lang="it-IT" sz="1400" dirty="0"/>
              <a:t>public </a:t>
            </a:r>
            <a:r>
              <a:rPr lang="it-IT" sz="1400" dirty="0" err="1"/>
              <a:t>String</a:t>
            </a:r>
            <a:r>
              <a:rPr lang="it-IT" sz="1400" dirty="0"/>
              <a:t> riassunto(){</a:t>
            </a:r>
          </a:p>
          <a:p>
            <a:r>
              <a:rPr lang="it-IT" sz="1400" dirty="0"/>
              <a:t>    </a:t>
            </a:r>
            <a:r>
              <a:rPr lang="it-IT" sz="1400" dirty="0" err="1"/>
              <a:t>String</a:t>
            </a:r>
            <a:r>
              <a:rPr lang="it-IT" sz="1400" dirty="0"/>
              <a:t> riassunto = </a:t>
            </a:r>
            <a:r>
              <a:rPr lang="it-IT" sz="1400" dirty="0" err="1"/>
              <a:t>null</a:t>
            </a:r>
            <a:r>
              <a:rPr lang="it-IT" sz="1400" dirty="0"/>
              <a:t>;</a:t>
            </a:r>
          </a:p>
          <a:p>
            <a:r>
              <a:rPr lang="it-IT" sz="1400" dirty="0"/>
              <a:t>    riassunto = "Il nome dell'utente </a:t>
            </a:r>
            <a:r>
              <a:rPr lang="it-IT" sz="1400" dirty="0" err="1"/>
              <a:t>è"+nome</a:t>
            </a:r>
            <a:r>
              <a:rPr lang="it-IT" sz="1400" dirty="0"/>
              <a:t>+","; </a:t>
            </a:r>
          </a:p>
          <a:p>
            <a:r>
              <a:rPr lang="it-IT" sz="1400" dirty="0"/>
              <a:t>    riassunto+= "il suo indirizzo e-mail è: "+email;</a:t>
            </a:r>
          </a:p>
          <a:p>
            <a:r>
              <a:rPr lang="it-IT" sz="1400" dirty="0"/>
              <a:t>    riassunto+= " e ha visitato "+</a:t>
            </a:r>
            <a:r>
              <a:rPr lang="it-IT" sz="1400" dirty="0" err="1"/>
              <a:t>pagineViste</a:t>
            </a:r>
            <a:r>
              <a:rPr lang="it-IT" sz="1400" dirty="0"/>
              <a:t>+" del sito";</a:t>
            </a:r>
          </a:p>
          <a:p>
            <a:r>
              <a:rPr lang="it-IT" sz="1400" dirty="0"/>
              <a:t>    </a:t>
            </a:r>
            <a:r>
              <a:rPr lang="it-IT" sz="1400" dirty="0" err="1"/>
              <a:t>return</a:t>
            </a:r>
            <a:r>
              <a:rPr lang="it-IT" sz="1400" dirty="0"/>
              <a:t> riassunto;</a:t>
            </a:r>
          </a:p>
          <a:p>
            <a:r>
              <a:rPr lang="it-IT" sz="1400" dirty="0"/>
              <a:t>  }</a:t>
            </a:r>
          </a:p>
          <a:p>
            <a:endParaRPr lang="it-IT" sz="1400" dirty="0"/>
          </a:p>
          <a:p>
            <a:r>
              <a:rPr lang="it-IT" sz="1400" dirty="0"/>
              <a:t>}//</a:t>
            </a:r>
            <a:r>
              <a:rPr lang="it-IT" sz="1400" dirty="0" err="1"/>
              <a:t>InfoUtente</a:t>
            </a:r>
            <a:r>
              <a:rPr lang="it-IT" sz="1400" dirty="0"/>
              <a:t> </a:t>
            </a:r>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a:t>WS e JSP</a:t>
            </a:r>
          </a:p>
          <a:p>
            <a:pPr>
              <a:defRPr/>
            </a:pPr>
            <a:endParaRPr lang="it-IT" dirty="0"/>
          </a:p>
        </p:txBody>
      </p:sp>
    </p:spTree>
    <p:extLst>
      <p:ext uri="{BB962C8B-B14F-4D97-AF65-F5344CB8AC3E}">
        <p14:creationId xmlns:p14="http://schemas.microsoft.com/office/powerpoint/2010/main" val="36188964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6013" y="-162272"/>
            <a:ext cx="7570787" cy="1143000"/>
          </a:xfrm>
        </p:spPr>
        <p:txBody>
          <a:bodyPr/>
          <a:lstStyle/>
          <a:p>
            <a:r>
              <a:rPr lang="it-IT" dirty="0" smtClean="0"/>
              <a:t>Uso del Java Bean nella JSP</a:t>
            </a:r>
            <a:endParaRPr lang="it-IT" dirty="0"/>
          </a:p>
        </p:txBody>
      </p:sp>
      <p:sp>
        <p:nvSpPr>
          <p:cNvPr id="3" name="Segnaposto contenuto 2"/>
          <p:cNvSpPr>
            <a:spLocks noGrp="1"/>
          </p:cNvSpPr>
          <p:nvPr>
            <p:ph idx="1"/>
          </p:nvPr>
        </p:nvSpPr>
        <p:spPr>
          <a:xfrm>
            <a:off x="1116013" y="836712"/>
            <a:ext cx="7570787" cy="5289451"/>
          </a:xfrm>
        </p:spPr>
        <p:txBody>
          <a:bodyPr/>
          <a:lstStyle/>
          <a:p>
            <a:r>
              <a:rPr lang="it-IT" sz="1600" dirty="0"/>
              <a:t>&lt;html&gt;</a:t>
            </a:r>
          </a:p>
          <a:p>
            <a:r>
              <a:rPr lang="it-IT" sz="1600" dirty="0"/>
              <a:t>&lt;head&gt;&lt;</a:t>
            </a:r>
            <a:r>
              <a:rPr lang="it-IT" sz="1600" dirty="0" err="1"/>
              <a:t>title</a:t>
            </a:r>
            <a:r>
              <a:rPr lang="it-IT" sz="1600" dirty="0"/>
              <a:t>&gt;Utilizzo del Bean&lt;/</a:t>
            </a:r>
            <a:r>
              <a:rPr lang="it-IT" sz="1600" dirty="0" err="1"/>
              <a:t>title</a:t>
            </a:r>
            <a:r>
              <a:rPr lang="it-IT" sz="1600" dirty="0"/>
              <a:t>&gt;&lt;/head&gt;</a:t>
            </a:r>
          </a:p>
          <a:p>
            <a:r>
              <a:rPr lang="it-IT" sz="1600" dirty="0"/>
              <a:t>&lt;body&gt;</a:t>
            </a:r>
          </a:p>
          <a:p>
            <a:r>
              <a:rPr lang="it-IT" sz="1600" dirty="0"/>
              <a:t>&lt;</a:t>
            </a:r>
            <a:r>
              <a:rPr lang="it-IT" sz="1600" dirty="0" err="1"/>
              <a:t>jsp:useBean</a:t>
            </a:r>
            <a:r>
              <a:rPr lang="it-IT" sz="1600" dirty="0"/>
              <a:t> id="utente" scope="session" </a:t>
            </a:r>
            <a:r>
              <a:rPr lang="it-IT" sz="1600" dirty="0" err="1"/>
              <a:t>class</a:t>
            </a:r>
            <a:r>
              <a:rPr lang="it-IT" sz="1600" dirty="0"/>
              <a:t>="</a:t>
            </a:r>
            <a:r>
              <a:rPr lang="it-IT" sz="1600" dirty="0" err="1"/>
              <a:t>InfoUtente</a:t>
            </a:r>
            <a:r>
              <a:rPr lang="it-IT" sz="1600" dirty="0" smtClean="0"/>
              <a:t>"/&gt;</a:t>
            </a:r>
          </a:p>
          <a:p>
            <a:r>
              <a:rPr lang="en-US" sz="1600" dirty="0"/>
              <a:t>&lt;</a:t>
            </a:r>
            <a:r>
              <a:rPr lang="en-US" sz="1600" dirty="0" err="1"/>
              <a:t>jsp:setProperty</a:t>
            </a:r>
            <a:r>
              <a:rPr lang="en-US" sz="1600" dirty="0"/>
              <a:t> name="</a:t>
            </a:r>
            <a:r>
              <a:rPr lang="en-US" sz="1600" dirty="0" err="1"/>
              <a:t>utente</a:t>
            </a:r>
            <a:r>
              <a:rPr lang="en-US" sz="1600" dirty="0"/>
              <a:t>" property="</a:t>
            </a:r>
            <a:r>
              <a:rPr lang="en-US" sz="1600" dirty="0" err="1"/>
              <a:t>nome</a:t>
            </a:r>
            <a:r>
              <a:rPr lang="en-US" sz="1600" dirty="0"/>
              <a:t>" value</a:t>
            </a:r>
            <a:r>
              <a:rPr lang="en-US" sz="1600" dirty="0" smtClean="0"/>
              <a:t>=“Mario"/&gt;</a:t>
            </a:r>
          </a:p>
          <a:p>
            <a:r>
              <a:rPr lang="en-US" sz="1600" dirty="0"/>
              <a:t>&lt;</a:t>
            </a:r>
            <a:r>
              <a:rPr lang="en-US" sz="1600" dirty="0" err="1"/>
              <a:t>jsp:setProperty</a:t>
            </a:r>
            <a:r>
              <a:rPr lang="en-US" sz="1600" dirty="0"/>
              <a:t> name="</a:t>
            </a:r>
            <a:r>
              <a:rPr lang="en-US" sz="1600" dirty="0" err="1"/>
              <a:t>utente</a:t>
            </a:r>
            <a:r>
              <a:rPr lang="en-US" sz="1600" dirty="0"/>
              <a:t>" property="</a:t>
            </a:r>
            <a:r>
              <a:rPr lang="en-US" sz="1600" dirty="0" err="1"/>
              <a:t>nome</a:t>
            </a:r>
            <a:r>
              <a:rPr lang="en-US" sz="1600" dirty="0"/>
              <a:t>" value=“Mario"/&gt;</a:t>
            </a:r>
            <a:endParaRPr lang="it-IT" sz="1600" dirty="0"/>
          </a:p>
          <a:p>
            <a:r>
              <a:rPr lang="it-IT" sz="1600" dirty="0" smtClean="0"/>
              <a:t>in alternativa usare i metodi pubblici della classe:</a:t>
            </a:r>
          </a:p>
          <a:p>
            <a:r>
              <a:rPr lang="it-IT" sz="1600" dirty="0"/>
              <a:t>&lt;%</a:t>
            </a:r>
          </a:p>
          <a:p>
            <a:r>
              <a:rPr lang="it-IT" sz="1600" dirty="0" err="1"/>
              <a:t>utente.setNome</a:t>
            </a:r>
            <a:r>
              <a:rPr lang="it-IT" sz="1600" dirty="0" smtClean="0"/>
              <a:t>(«</a:t>
            </a:r>
            <a:r>
              <a:rPr lang="it-IT" sz="1600" dirty="0" err="1" smtClean="0"/>
              <a:t>mario</a:t>
            </a:r>
            <a:r>
              <a:rPr lang="it-IT" sz="1600" dirty="0" smtClean="0"/>
              <a:t>");</a:t>
            </a:r>
            <a:endParaRPr lang="it-IT" sz="1600" dirty="0"/>
          </a:p>
          <a:p>
            <a:r>
              <a:rPr lang="it-IT" sz="1600" dirty="0" err="1"/>
              <a:t>utente.setEmail</a:t>
            </a:r>
            <a:r>
              <a:rPr lang="it-IT" sz="1600" dirty="0" smtClean="0"/>
              <a:t>(«mario@email.it</a:t>
            </a:r>
            <a:r>
              <a:rPr lang="it-IT" sz="1600" dirty="0"/>
              <a:t>");</a:t>
            </a:r>
          </a:p>
          <a:p>
            <a:r>
              <a:rPr lang="it-IT" sz="1600" dirty="0" smtClean="0"/>
              <a:t>%&gt;</a:t>
            </a:r>
          </a:p>
          <a:p>
            <a:r>
              <a:rPr lang="it-IT" sz="1600" dirty="0" smtClean="0"/>
              <a:t>La lettura dei valori si può fare così:</a:t>
            </a:r>
          </a:p>
          <a:p>
            <a:r>
              <a:rPr lang="it-IT" sz="1600" dirty="0"/>
              <a:t>&lt;</a:t>
            </a:r>
            <a:r>
              <a:rPr lang="it-IT" sz="1600" dirty="0" err="1"/>
              <a:t>jsp:getProperty</a:t>
            </a:r>
            <a:r>
              <a:rPr lang="it-IT" sz="1600" dirty="0"/>
              <a:t> </a:t>
            </a:r>
            <a:r>
              <a:rPr lang="it-IT" sz="1600" dirty="0" err="1"/>
              <a:t>name</a:t>
            </a:r>
            <a:r>
              <a:rPr lang="it-IT" sz="1600" dirty="0"/>
              <a:t>="utente" </a:t>
            </a:r>
            <a:r>
              <a:rPr lang="it-IT" sz="1600" dirty="0" err="1"/>
              <a:t>property</a:t>
            </a:r>
            <a:r>
              <a:rPr lang="it-IT" sz="1600" dirty="0"/>
              <a:t>="nome</a:t>
            </a:r>
            <a:r>
              <a:rPr lang="it-IT" sz="1600" dirty="0" smtClean="0"/>
              <a:t>"/&gt;</a:t>
            </a:r>
          </a:p>
          <a:p>
            <a:r>
              <a:rPr lang="it-IT" sz="1600" dirty="0" smtClean="0"/>
              <a:t>Oppure così:</a:t>
            </a:r>
          </a:p>
          <a:p>
            <a:r>
              <a:rPr lang="it-IT" sz="1600" dirty="0"/>
              <a:t>&lt;% </a:t>
            </a:r>
            <a:r>
              <a:rPr lang="it-IT" sz="1600" dirty="0" err="1"/>
              <a:t>out.println</a:t>
            </a:r>
            <a:r>
              <a:rPr lang="it-IT" sz="1600" dirty="0"/>
              <a:t>(</a:t>
            </a:r>
            <a:r>
              <a:rPr lang="it-IT" sz="1600" dirty="0" err="1"/>
              <a:t>utente.getNome</a:t>
            </a:r>
            <a:r>
              <a:rPr lang="it-IT" sz="1600" dirty="0"/>
              <a:t>());</a:t>
            </a:r>
          </a:p>
          <a:p>
            <a:r>
              <a:rPr lang="it-IT" sz="1600" dirty="0" err="1"/>
              <a:t>out.println</a:t>
            </a:r>
            <a:r>
              <a:rPr lang="it-IT" sz="1600" dirty="0"/>
              <a:t>(</a:t>
            </a:r>
            <a:r>
              <a:rPr lang="it-IT" sz="1600" dirty="0" err="1"/>
              <a:t>utente.riassunto</a:t>
            </a:r>
            <a:r>
              <a:rPr lang="it-IT" sz="1600" dirty="0"/>
              <a:t>()); %&gt;</a:t>
            </a:r>
            <a:endParaRPr lang="it-IT" sz="1600" dirty="0" smtClean="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a:t>WS e JSP</a:t>
            </a:r>
          </a:p>
          <a:p>
            <a:pPr>
              <a:defRPr/>
            </a:pPr>
            <a:endParaRPr lang="it-IT" dirty="0"/>
          </a:p>
        </p:txBody>
      </p:sp>
    </p:spTree>
    <p:extLst>
      <p:ext uri="{BB962C8B-B14F-4D97-AF65-F5344CB8AC3E}">
        <p14:creationId xmlns:p14="http://schemas.microsoft.com/office/powerpoint/2010/main" val="22069069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6013" y="-234280"/>
            <a:ext cx="7570787" cy="1143000"/>
          </a:xfrm>
        </p:spPr>
        <p:txBody>
          <a:bodyPr/>
          <a:lstStyle/>
          <a:p>
            <a:r>
              <a:rPr lang="it-IT" sz="3600" dirty="0" smtClean="0"/>
              <a:t>Altro Es. </a:t>
            </a:r>
            <a:r>
              <a:rPr lang="it-IT" sz="3600" dirty="0" err="1" smtClean="0"/>
              <a:t>RubricaStudenti</a:t>
            </a:r>
            <a:endParaRPr lang="it-IT" sz="3600" dirty="0"/>
          </a:p>
        </p:txBody>
      </p:sp>
      <p:sp>
        <p:nvSpPr>
          <p:cNvPr id="3" name="Segnaposto contenuto 2"/>
          <p:cNvSpPr>
            <a:spLocks noGrp="1"/>
          </p:cNvSpPr>
          <p:nvPr>
            <p:ph idx="1"/>
          </p:nvPr>
        </p:nvSpPr>
        <p:spPr>
          <a:xfrm>
            <a:off x="1116013" y="692696"/>
            <a:ext cx="7570787" cy="5552529"/>
          </a:xfrm>
        </p:spPr>
        <p:txBody>
          <a:bodyPr/>
          <a:lstStyle/>
          <a:p>
            <a:pPr marL="0" indent="0">
              <a:buNone/>
            </a:pPr>
            <a:r>
              <a:rPr lang="it-IT" sz="1600" dirty="0"/>
              <a:t>package </a:t>
            </a:r>
            <a:r>
              <a:rPr lang="it-IT" sz="1600" dirty="0" err="1"/>
              <a:t>it.domenicorosaci</a:t>
            </a:r>
            <a:r>
              <a:rPr lang="it-IT" sz="1600" dirty="0"/>
              <a:t>;</a:t>
            </a:r>
            <a:endParaRPr lang="it-IT" sz="1600" dirty="0" smtClean="0"/>
          </a:p>
          <a:p>
            <a:pPr marL="0" indent="0">
              <a:buNone/>
            </a:pPr>
            <a:r>
              <a:rPr lang="it-IT" sz="1600" dirty="0" err="1" smtClean="0"/>
              <a:t>class</a:t>
            </a:r>
            <a:r>
              <a:rPr lang="it-IT" sz="1600" dirty="0" smtClean="0"/>
              <a:t> </a:t>
            </a:r>
            <a:r>
              <a:rPr lang="it-IT" sz="1600" dirty="0"/>
              <a:t>Info{</a:t>
            </a:r>
          </a:p>
          <a:p>
            <a:pPr marL="0" indent="0">
              <a:buNone/>
            </a:pPr>
            <a:r>
              <a:rPr lang="it-IT" sz="1600" dirty="0"/>
              <a:t>	</a:t>
            </a:r>
            <a:r>
              <a:rPr lang="it-IT" sz="1600" dirty="0" smtClean="0"/>
              <a:t>private </a:t>
            </a:r>
            <a:r>
              <a:rPr lang="it-IT" sz="1600" dirty="0" err="1"/>
              <a:t>String</a:t>
            </a:r>
            <a:r>
              <a:rPr lang="it-IT" sz="1600" dirty="0"/>
              <a:t> nome;</a:t>
            </a:r>
          </a:p>
          <a:p>
            <a:pPr marL="0" indent="0">
              <a:buNone/>
            </a:pPr>
            <a:r>
              <a:rPr lang="it-IT" sz="1600" dirty="0" smtClean="0"/>
              <a:t>	private </a:t>
            </a:r>
            <a:r>
              <a:rPr lang="it-IT" sz="1600" dirty="0" err="1"/>
              <a:t>String</a:t>
            </a:r>
            <a:r>
              <a:rPr lang="it-IT" sz="1600" dirty="0"/>
              <a:t> cognome;</a:t>
            </a:r>
          </a:p>
          <a:p>
            <a:pPr marL="0" indent="0">
              <a:buNone/>
            </a:pPr>
            <a:r>
              <a:rPr lang="it-IT" sz="1600" dirty="0" smtClean="0"/>
              <a:t>	private </a:t>
            </a:r>
            <a:r>
              <a:rPr lang="it-IT" sz="1600" dirty="0" err="1"/>
              <a:t>String</a:t>
            </a:r>
            <a:r>
              <a:rPr lang="it-IT" sz="1600" dirty="0"/>
              <a:t> email;</a:t>
            </a:r>
          </a:p>
          <a:p>
            <a:pPr marL="0" indent="0">
              <a:buNone/>
            </a:pPr>
            <a:r>
              <a:rPr lang="it-IT" sz="1600" dirty="0" smtClean="0"/>
              <a:t>	private </a:t>
            </a:r>
            <a:r>
              <a:rPr lang="it-IT" sz="1600" dirty="0" err="1"/>
              <a:t>String</a:t>
            </a:r>
            <a:r>
              <a:rPr lang="it-IT" sz="1600" dirty="0"/>
              <a:t> telefono;</a:t>
            </a:r>
          </a:p>
          <a:p>
            <a:pPr marL="0" indent="0">
              <a:buNone/>
            </a:pPr>
            <a:r>
              <a:rPr lang="it-IT" sz="1600" dirty="0" smtClean="0"/>
              <a:t>	public </a:t>
            </a:r>
            <a:r>
              <a:rPr lang="it-IT" sz="1600" dirty="0" err="1"/>
              <a:t>String</a:t>
            </a:r>
            <a:r>
              <a:rPr lang="it-IT" sz="1600" dirty="0"/>
              <a:t> </a:t>
            </a:r>
            <a:r>
              <a:rPr lang="it-IT" sz="1600" dirty="0" err="1"/>
              <a:t>getNome</a:t>
            </a:r>
            <a:r>
              <a:rPr lang="it-IT" sz="1600" dirty="0"/>
              <a:t>() {</a:t>
            </a:r>
          </a:p>
          <a:p>
            <a:pPr marL="0" indent="0">
              <a:buNone/>
            </a:pPr>
            <a:r>
              <a:rPr lang="it-IT" sz="1600" dirty="0" smtClean="0"/>
              <a:t>	</a:t>
            </a:r>
            <a:r>
              <a:rPr lang="it-IT" sz="1600" dirty="0" err="1" smtClean="0"/>
              <a:t>return</a:t>
            </a:r>
            <a:r>
              <a:rPr lang="it-IT" sz="1600" dirty="0" smtClean="0"/>
              <a:t> </a:t>
            </a:r>
            <a:r>
              <a:rPr lang="it-IT" sz="1600" dirty="0"/>
              <a:t>nome;</a:t>
            </a:r>
          </a:p>
          <a:p>
            <a:pPr marL="0" indent="0">
              <a:buNone/>
            </a:pPr>
            <a:r>
              <a:rPr lang="it-IT" sz="1600" dirty="0"/>
              <a:t>}</a:t>
            </a:r>
          </a:p>
          <a:p>
            <a:pPr marL="0" indent="0">
              <a:buNone/>
            </a:pPr>
            <a:r>
              <a:rPr lang="it-IT" sz="1600" dirty="0" smtClean="0"/>
              <a:t>	public </a:t>
            </a:r>
            <a:r>
              <a:rPr lang="it-IT" sz="1600" dirty="0" err="1"/>
              <a:t>String</a:t>
            </a:r>
            <a:r>
              <a:rPr lang="it-IT" sz="1600" dirty="0"/>
              <a:t> </a:t>
            </a:r>
            <a:r>
              <a:rPr lang="it-IT" sz="1600" dirty="0" err="1"/>
              <a:t>getCognome</a:t>
            </a:r>
            <a:r>
              <a:rPr lang="it-IT" sz="1600" dirty="0"/>
              <a:t>() </a:t>
            </a:r>
            <a:r>
              <a:rPr lang="it-IT" sz="1600" dirty="0" smtClean="0"/>
              <a:t>{</a:t>
            </a:r>
            <a:r>
              <a:rPr lang="it-IT" sz="1600" dirty="0" err="1" smtClean="0"/>
              <a:t>return</a:t>
            </a:r>
            <a:r>
              <a:rPr lang="it-IT" sz="1600" dirty="0" smtClean="0"/>
              <a:t> </a:t>
            </a:r>
            <a:r>
              <a:rPr lang="it-IT" sz="1600" dirty="0"/>
              <a:t>cognome</a:t>
            </a:r>
            <a:r>
              <a:rPr lang="it-IT" sz="1600" dirty="0" smtClean="0"/>
              <a:t>;}</a:t>
            </a:r>
          </a:p>
          <a:p>
            <a:pPr marL="0" indent="0">
              <a:buNone/>
            </a:pPr>
            <a:r>
              <a:rPr lang="it-IT" sz="1600" dirty="0"/>
              <a:t>	</a:t>
            </a:r>
            <a:r>
              <a:rPr lang="it-IT" sz="1600" dirty="0" smtClean="0"/>
              <a:t>public </a:t>
            </a:r>
            <a:r>
              <a:rPr lang="it-IT" sz="1600" dirty="0" err="1"/>
              <a:t>String</a:t>
            </a:r>
            <a:r>
              <a:rPr lang="it-IT" sz="1600" dirty="0"/>
              <a:t> </a:t>
            </a:r>
            <a:r>
              <a:rPr lang="it-IT" sz="1600" dirty="0" err="1"/>
              <a:t>getEmail</a:t>
            </a:r>
            <a:r>
              <a:rPr lang="it-IT" sz="1600" dirty="0"/>
              <a:t>() </a:t>
            </a:r>
            <a:r>
              <a:rPr lang="it-IT" sz="1600" dirty="0" smtClean="0"/>
              <a:t>{</a:t>
            </a:r>
            <a:r>
              <a:rPr lang="it-IT" sz="1600" dirty="0" err="1" smtClean="0"/>
              <a:t>return</a:t>
            </a:r>
            <a:r>
              <a:rPr lang="it-IT" sz="1600" dirty="0" smtClean="0"/>
              <a:t> </a:t>
            </a:r>
            <a:r>
              <a:rPr lang="it-IT" sz="1600" dirty="0"/>
              <a:t>email</a:t>
            </a:r>
            <a:r>
              <a:rPr lang="it-IT" sz="1600" dirty="0" smtClean="0"/>
              <a:t>;}</a:t>
            </a:r>
          </a:p>
          <a:p>
            <a:pPr marL="0" indent="0">
              <a:buNone/>
            </a:pPr>
            <a:r>
              <a:rPr lang="it-IT" sz="1600" dirty="0"/>
              <a:t>	</a:t>
            </a:r>
            <a:r>
              <a:rPr lang="it-IT" sz="1600" dirty="0" smtClean="0"/>
              <a:t>public </a:t>
            </a:r>
            <a:r>
              <a:rPr lang="it-IT" sz="1600" dirty="0" err="1"/>
              <a:t>String</a:t>
            </a:r>
            <a:r>
              <a:rPr lang="it-IT" sz="1600" dirty="0"/>
              <a:t> </a:t>
            </a:r>
            <a:r>
              <a:rPr lang="it-IT" sz="1600" dirty="0" err="1"/>
              <a:t>getTelefono</a:t>
            </a:r>
            <a:r>
              <a:rPr lang="it-IT" sz="1600" dirty="0"/>
              <a:t>() </a:t>
            </a:r>
            <a:r>
              <a:rPr lang="it-IT" sz="1600" dirty="0" smtClean="0"/>
              <a:t>{</a:t>
            </a:r>
            <a:r>
              <a:rPr lang="it-IT" sz="1600" dirty="0" err="1" smtClean="0"/>
              <a:t>return</a:t>
            </a:r>
            <a:r>
              <a:rPr lang="it-IT" sz="1600" dirty="0" smtClean="0"/>
              <a:t> </a:t>
            </a:r>
            <a:r>
              <a:rPr lang="it-IT" sz="1600" dirty="0"/>
              <a:t>telefono</a:t>
            </a:r>
            <a:r>
              <a:rPr lang="it-IT" sz="1600" dirty="0" smtClean="0"/>
              <a:t>;}</a:t>
            </a:r>
            <a:endParaRPr lang="it-IT" sz="1600" dirty="0"/>
          </a:p>
          <a:p>
            <a:pPr marL="0" indent="0">
              <a:buNone/>
            </a:pPr>
            <a:r>
              <a:rPr lang="it-IT" sz="1600" dirty="0" smtClean="0"/>
              <a:t>	public </a:t>
            </a:r>
            <a:r>
              <a:rPr lang="it-IT" sz="1600" dirty="0" err="1"/>
              <a:t>void</a:t>
            </a:r>
            <a:r>
              <a:rPr lang="it-IT" sz="1600" dirty="0"/>
              <a:t> </a:t>
            </a:r>
            <a:r>
              <a:rPr lang="it-IT" sz="1600" dirty="0" err="1"/>
              <a:t>setNome</a:t>
            </a:r>
            <a:r>
              <a:rPr lang="it-IT" sz="1600" dirty="0"/>
              <a:t>(</a:t>
            </a:r>
            <a:r>
              <a:rPr lang="it-IT" sz="1600" dirty="0" err="1"/>
              <a:t>String</a:t>
            </a:r>
            <a:r>
              <a:rPr lang="it-IT" sz="1600" dirty="0"/>
              <a:t> n) </a:t>
            </a:r>
            <a:r>
              <a:rPr lang="it-IT" sz="1600" dirty="0" smtClean="0"/>
              <a:t>{nome=n;}</a:t>
            </a:r>
            <a:endParaRPr lang="it-IT" sz="1600" dirty="0"/>
          </a:p>
          <a:p>
            <a:pPr marL="0" indent="0">
              <a:buNone/>
            </a:pPr>
            <a:r>
              <a:rPr lang="it-IT" sz="1600" dirty="0" smtClean="0"/>
              <a:t>	public </a:t>
            </a:r>
            <a:r>
              <a:rPr lang="it-IT" sz="1600" dirty="0" err="1"/>
              <a:t>void</a:t>
            </a:r>
            <a:r>
              <a:rPr lang="it-IT" sz="1600" dirty="0"/>
              <a:t> </a:t>
            </a:r>
            <a:r>
              <a:rPr lang="it-IT" sz="1600" dirty="0" err="1"/>
              <a:t>setCognome</a:t>
            </a:r>
            <a:r>
              <a:rPr lang="it-IT" sz="1600" dirty="0"/>
              <a:t>(</a:t>
            </a:r>
            <a:r>
              <a:rPr lang="it-IT" sz="1600" dirty="0" err="1"/>
              <a:t>String</a:t>
            </a:r>
            <a:r>
              <a:rPr lang="it-IT" sz="1600" dirty="0"/>
              <a:t> c) </a:t>
            </a:r>
            <a:r>
              <a:rPr lang="it-IT" sz="1600" dirty="0" smtClean="0"/>
              <a:t>{cognome=c;}</a:t>
            </a:r>
            <a:endParaRPr lang="it-IT" sz="1600" dirty="0"/>
          </a:p>
          <a:p>
            <a:pPr marL="0" indent="0">
              <a:buNone/>
            </a:pPr>
            <a:r>
              <a:rPr lang="it-IT" sz="1600" dirty="0" smtClean="0"/>
              <a:t>	public </a:t>
            </a:r>
            <a:r>
              <a:rPr lang="it-IT" sz="1600" dirty="0" err="1"/>
              <a:t>void</a:t>
            </a:r>
            <a:r>
              <a:rPr lang="it-IT" sz="1600" dirty="0"/>
              <a:t> </a:t>
            </a:r>
            <a:r>
              <a:rPr lang="it-IT" sz="1600" dirty="0" err="1"/>
              <a:t>setEmail</a:t>
            </a:r>
            <a:r>
              <a:rPr lang="it-IT" sz="1600" dirty="0"/>
              <a:t>(</a:t>
            </a:r>
            <a:r>
              <a:rPr lang="it-IT" sz="1600" dirty="0" err="1"/>
              <a:t>String</a:t>
            </a:r>
            <a:r>
              <a:rPr lang="it-IT" sz="1600" dirty="0"/>
              <a:t> e) </a:t>
            </a:r>
            <a:r>
              <a:rPr lang="it-IT" sz="1600" dirty="0" smtClean="0"/>
              <a:t>{email=e;}</a:t>
            </a:r>
            <a:endParaRPr lang="it-IT" sz="1600" dirty="0"/>
          </a:p>
          <a:p>
            <a:pPr marL="0" indent="0">
              <a:buNone/>
            </a:pPr>
            <a:r>
              <a:rPr lang="it-IT" sz="1600" dirty="0" smtClean="0"/>
              <a:t>	public </a:t>
            </a:r>
            <a:r>
              <a:rPr lang="it-IT" sz="1600" dirty="0" err="1"/>
              <a:t>void</a:t>
            </a:r>
            <a:r>
              <a:rPr lang="it-IT" sz="1600" dirty="0"/>
              <a:t> </a:t>
            </a:r>
            <a:r>
              <a:rPr lang="it-IT" sz="1600" dirty="0" err="1"/>
              <a:t>setTelefono</a:t>
            </a:r>
            <a:r>
              <a:rPr lang="it-IT" sz="1600" dirty="0"/>
              <a:t>(</a:t>
            </a:r>
            <a:r>
              <a:rPr lang="it-IT" sz="1600" dirty="0" err="1"/>
              <a:t>String</a:t>
            </a:r>
            <a:r>
              <a:rPr lang="it-IT" sz="1600" dirty="0"/>
              <a:t> t) </a:t>
            </a:r>
            <a:r>
              <a:rPr lang="it-IT" sz="1600" dirty="0" smtClean="0"/>
              <a:t>{telefono=t;}</a:t>
            </a:r>
            <a:endParaRPr lang="it-IT" sz="1600" dirty="0"/>
          </a:p>
          <a:p>
            <a:pPr marL="0" indent="0">
              <a:buNone/>
            </a:pPr>
            <a:r>
              <a:rPr lang="it-IT" sz="1600" dirty="0" smtClean="0"/>
              <a:t>}</a:t>
            </a:r>
          </a:p>
          <a:p>
            <a:pPr marL="0" indent="0">
              <a:buNone/>
            </a:pPr>
            <a:r>
              <a:rPr lang="it-IT" sz="1600" dirty="0" smtClean="0"/>
              <a:t>(Aggiungere come nuova classe in file separato nel progetto </a:t>
            </a:r>
            <a:r>
              <a:rPr lang="it-IT" sz="1600" dirty="0" err="1" smtClean="0"/>
              <a:t>RubricaStudenti</a:t>
            </a:r>
            <a:r>
              <a:rPr lang="it-IT" sz="1600" dirty="0" smtClean="0"/>
              <a:t> dell’esercitazione WS 2)</a:t>
            </a:r>
            <a:endParaRPr lang="it-IT" sz="16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a:t>WS e JSP</a:t>
            </a:r>
          </a:p>
          <a:p>
            <a:pPr>
              <a:defRPr/>
            </a:pPr>
            <a:endParaRPr lang="it-IT" dirty="0"/>
          </a:p>
        </p:txBody>
      </p:sp>
    </p:spTree>
    <p:extLst>
      <p:ext uri="{BB962C8B-B14F-4D97-AF65-F5344CB8AC3E}">
        <p14:creationId xmlns:p14="http://schemas.microsoft.com/office/powerpoint/2010/main" val="320416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116013" y="260648"/>
            <a:ext cx="7570787" cy="5984577"/>
          </a:xfrm>
        </p:spPr>
        <p:txBody>
          <a:bodyPr/>
          <a:lstStyle/>
          <a:p>
            <a:pPr marL="0" indent="0">
              <a:buNone/>
            </a:pPr>
            <a:r>
              <a:rPr lang="it-IT" sz="1300" b="1" dirty="0" smtClean="0"/>
              <a:t>AGGIUNGERE ALLA CLASSE </a:t>
            </a:r>
            <a:r>
              <a:rPr lang="it-IT" sz="1300" b="1" dirty="0" err="1" smtClean="0"/>
              <a:t>RubricaStudenti</a:t>
            </a:r>
            <a:endParaRPr lang="it-IT" sz="1300" b="1" dirty="0" smtClean="0"/>
          </a:p>
          <a:p>
            <a:pPr marL="0" indent="0">
              <a:buNone/>
            </a:pPr>
            <a:r>
              <a:rPr lang="it-IT" sz="1300" b="1" dirty="0" smtClean="0"/>
              <a:t>public </a:t>
            </a:r>
            <a:r>
              <a:rPr lang="it-IT" sz="1300" b="1" dirty="0" err="1"/>
              <a:t>ArrayList</a:t>
            </a:r>
            <a:r>
              <a:rPr lang="it-IT" sz="1300" b="1" dirty="0"/>
              <a:t>&lt;Info&gt; </a:t>
            </a:r>
            <a:r>
              <a:rPr lang="it-IT" sz="1300" b="1" dirty="0" err="1"/>
              <a:t>trovaInfo</a:t>
            </a:r>
            <a:r>
              <a:rPr lang="it-IT" sz="1300" b="1" dirty="0"/>
              <a:t>(</a:t>
            </a:r>
            <a:r>
              <a:rPr lang="it-IT" sz="1300" b="1" dirty="0" err="1"/>
              <a:t>String</a:t>
            </a:r>
            <a:r>
              <a:rPr lang="it-IT" sz="1300" b="1" dirty="0"/>
              <a:t> matricola) {</a:t>
            </a:r>
          </a:p>
          <a:p>
            <a:pPr marL="0" indent="0">
              <a:buNone/>
            </a:pPr>
            <a:r>
              <a:rPr lang="it-IT" sz="1300" dirty="0" err="1"/>
              <a:t>ArrayList</a:t>
            </a:r>
            <a:r>
              <a:rPr lang="it-IT" sz="1300" dirty="0"/>
              <a:t>&lt;Info&gt; risultato=</a:t>
            </a:r>
            <a:r>
              <a:rPr lang="it-IT" sz="1300" b="1" dirty="0"/>
              <a:t>new </a:t>
            </a:r>
            <a:r>
              <a:rPr lang="it-IT" sz="1300" b="1" dirty="0" err="1"/>
              <a:t>ArrayList</a:t>
            </a:r>
            <a:r>
              <a:rPr lang="it-IT" sz="1300" b="1" dirty="0"/>
              <a:t>&lt;Info&gt;();</a:t>
            </a:r>
          </a:p>
          <a:p>
            <a:pPr marL="0" indent="0">
              <a:buNone/>
            </a:pPr>
            <a:r>
              <a:rPr lang="it-IT" sz="1300" dirty="0"/>
              <a:t>Info </a:t>
            </a:r>
            <a:r>
              <a:rPr lang="it-IT" sz="1300" dirty="0" err="1"/>
              <a:t>tmp</a:t>
            </a:r>
            <a:r>
              <a:rPr lang="it-IT" sz="1300" dirty="0"/>
              <a:t>;</a:t>
            </a:r>
          </a:p>
          <a:p>
            <a:pPr marL="0" indent="0">
              <a:buNone/>
            </a:pPr>
            <a:r>
              <a:rPr lang="it-IT" sz="1300" b="1" dirty="0" err="1"/>
              <a:t>try</a:t>
            </a:r>
            <a:r>
              <a:rPr lang="it-IT" sz="1300" b="1" dirty="0"/>
              <a:t> </a:t>
            </a:r>
            <a:r>
              <a:rPr lang="it-IT" sz="1300" dirty="0" smtClean="0"/>
              <a:t>{new </a:t>
            </a:r>
            <a:r>
              <a:rPr lang="it-IT" sz="1300" dirty="0" err="1"/>
              <a:t>com.mysql.jdbc.Driver</a:t>
            </a:r>
            <a:r>
              <a:rPr lang="it-IT" sz="1300" dirty="0"/>
              <a:t>();</a:t>
            </a:r>
          </a:p>
          <a:p>
            <a:pPr marL="0" indent="0">
              <a:buNone/>
            </a:pPr>
            <a:r>
              <a:rPr lang="it-IT" sz="1300" dirty="0"/>
              <a:t>      </a:t>
            </a:r>
            <a:r>
              <a:rPr lang="it-IT" sz="1300" dirty="0" err="1"/>
              <a:t>Class.</a:t>
            </a:r>
            <a:r>
              <a:rPr lang="it-IT" sz="1300" i="1" dirty="0" err="1"/>
              <a:t>forName</a:t>
            </a:r>
            <a:r>
              <a:rPr lang="it-IT" sz="1300" i="1" dirty="0"/>
              <a:t>("</a:t>
            </a:r>
            <a:r>
              <a:rPr lang="it-IT" sz="1300" i="1" dirty="0" err="1"/>
              <a:t>com.mysql.jdbc.Driver</a:t>
            </a:r>
            <a:r>
              <a:rPr lang="it-IT" sz="1300" i="1" dirty="0"/>
              <a:t>");</a:t>
            </a:r>
          </a:p>
          <a:p>
            <a:pPr marL="0" indent="0">
              <a:buNone/>
            </a:pPr>
            <a:r>
              <a:rPr lang="it-IT" sz="1300" dirty="0"/>
              <a:t>      </a:t>
            </a:r>
            <a:r>
              <a:rPr lang="it-IT" sz="1300" dirty="0" err="1"/>
              <a:t>String</a:t>
            </a:r>
            <a:r>
              <a:rPr lang="it-IT" sz="1300" dirty="0"/>
              <a:t> </a:t>
            </a:r>
            <a:r>
              <a:rPr lang="it-IT" sz="1300" dirty="0" err="1"/>
              <a:t>url</a:t>
            </a:r>
            <a:r>
              <a:rPr lang="it-IT" sz="1300" dirty="0"/>
              <a:t> = "</a:t>
            </a:r>
            <a:r>
              <a:rPr lang="it-IT" sz="1300" dirty="0" err="1"/>
              <a:t>jdbc:mysql</a:t>
            </a:r>
            <a:r>
              <a:rPr lang="it-IT" sz="1300" dirty="0"/>
              <a:t>://localhost:3306/studenti";</a:t>
            </a:r>
          </a:p>
          <a:p>
            <a:pPr marL="0" indent="0">
              <a:buNone/>
            </a:pPr>
            <a:r>
              <a:rPr lang="en-US" sz="1300" dirty="0"/>
              <a:t>      Connection con = </a:t>
            </a:r>
            <a:r>
              <a:rPr lang="en-US" sz="1300" dirty="0" err="1"/>
              <a:t>DriverManager.</a:t>
            </a:r>
            <a:r>
              <a:rPr lang="en-US" sz="1300" i="1" dirty="0" err="1"/>
              <a:t>getConnection</a:t>
            </a:r>
            <a:r>
              <a:rPr lang="en-US" sz="1300" i="1" dirty="0"/>
              <a:t>(</a:t>
            </a:r>
            <a:r>
              <a:rPr lang="en-US" sz="1300" i="1" dirty="0" err="1"/>
              <a:t>url</a:t>
            </a:r>
            <a:r>
              <a:rPr lang="en-US" sz="1300" i="1" dirty="0"/>
              <a:t>, "root", "poirot75db");</a:t>
            </a:r>
          </a:p>
          <a:p>
            <a:pPr marL="0" indent="0">
              <a:buNone/>
            </a:pPr>
            <a:r>
              <a:rPr lang="it-IT" sz="1300" dirty="0"/>
              <a:t>      Statement </a:t>
            </a:r>
            <a:r>
              <a:rPr lang="it-IT" sz="1300" dirty="0" err="1"/>
              <a:t>cmd</a:t>
            </a:r>
            <a:r>
              <a:rPr lang="it-IT" sz="1300" dirty="0"/>
              <a:t> = </a:t>
            </a:r>
            <a:r>
              <a:rPr lang="it-IT" sz="1300" dirty="0" err="1"/>
              <a:t>con.createStatement</a:t>
            </a:r>
            <a:r>
              <a:rPr lang="it-IT" sz="1300" dirty="0"/>
              <a:t>();</a:t>
            </a:r>
          </a:p>
          <a:p>
            <a:pPr marL="0" indent="0">
              <a:buNone/>
            </a:pPr>
            <a:r>
              <a:rPr lang="it-IT" sz="1300" dirty="0"/>
              <a:t>      </a:t>
            </a:r>
            <a:r>
              <a:rPr lang="it-IT" sz="1300" dirty="0" err="1"/>
              <a:t>String</a:t>
            </a:r>
            <a:r>
              <a:rPr lang="it-IT" sz="1300" dirty="0"/>
              <a:t> </a:t>
            </a:r>
            <a:r>
              <a:rPr lang="it-IT" sz="1300" dirty="0" err="1"/>
              <a:t>query</a:t>
            </a:r>
            <a:r>
              <a:rPr lang="it-IT" sz="1300" dirty="0"/>
              <a:t> = "SELECT </a:t>
            </a:r>
            <a:r>
              <a:rPr lang="it-IT" sz="1300" dirty="0" err="1"/>
              <a:t>studenti.Nome,studenti.Cognome,recapiti.telefono,recapiti.email</a:t>
            </a:r>
            <a:r>
              <a:rPr lang="it-IT" sz="1300" dirty="0"/>
              <a:t> FROM recapiti INNER JOIN studenti ON </a:t>
            </a:r>
            <a:r>
              <a:rPr lang="it-IT" sz="1300" dirty="0" err="1"/>
              <a:t>studenti.matricola</a:t>
            </a:r>
            <a:r>
              <a:rPr lang="it-IT" sz="1300" dirty="0"/>
              <a:t>=</a:t>
            </a:r>
            <a:r>
              <a:rPr lang="it-IT" sz="1300" dirty="0" err="1"/>
              <a:t>recapiti.matricola</a:t>
            </a:r>
            <a:r>
              <a:rPr lang="it-IT" sz="1300" dirty="0"/>
              <a:t> WHERE matricola="+matricola;</a:t>
            </a:r>
          </a:p>
          <a:p>
            <a:pPr marL="0" indent="0">
              <a:buNone/>
            </a:pPr>
            <a:r>
              <a:rPr lang="it-IT" sz="1300" dirty="0"/>
              <a:t>      </a:t>
            </a:r>
            <a:r>
              <a:rPr lang="it-IT" sz="1300" dirty="0" err="1"/>
              <a:t>ResultSet</a:t>
            </a:r>
            <a:r>
              <a:rPr lang="it-IT" sz="1300" dirty="0"/>
              <a:t> res = </a:t>
            </a:r>
            <a:r>
              <a:rPr lang="it-IT" sz="1300" dirty="0" err="1"/>
              <a:t>cmd.executeQuery</a:t>
            </a:r>
            <a:r>
              <a:rPr lang="it-IT" sz="1300" dirty="0"/>
              <a:t>(</a:t>
            </a:r>
            <a:r>
              <a:rPr lang="it-IT" sz="1300" dirty="0" err="1"/>
              <a:t>query</a:t>
            </a:r>
            <a:r>
              <a:rPr lang="it-IT" sz="1300" dirty="0"/>
              <a:t>);</a:t>
            </a:r>
          </a:p>
          <a:p>
            <a:pPr marL="0" indent="0">
              <a:buNone/>
            </a:pPr>
            <a:r>
              <a:rPr lang="it-IT" sz="1300" b="1" dirty="0" smtClean="0"/>
              <a:t>	</a:t>
            </a:r>
            <a:r>
              <a:rPr lang="it-IT" sz="1300" b="1" dirty="0" err="1" smtClean="0"/>
              <a:t>while</a:t>
            </a:r>
            <a:r>
              <a:rPr lang="it-IT" sz="1300" b="1" dirty="0" smtClean="0"/>
              <a:t>(</a:t>
            </a:r>
            <a:r>
              <a:rPr lang="it-IT" sz="1300" b="1" dirty="0" err="1" smtClean="0"/>
              <a:t>res.next</a:t>
            </a:r>
            <a:r>
              <a:rPr lang="it-IT" sz="1300" b="1" dirty="0" smtClean="0"/>
              <a:t>()){</a:t>
            </a:r>
            <a:r>
              <a:rPr lang="it-IT" sz="1300" dirty="0" err="1" smtClean="0"/>
              <a:t>tmp</a:t>
            </a:r>
            <a:r>
              <a:rPr lang="it-IT" sz="1300" dirty="0" smtClean="0"/>
              <a:t>=</a:t>
            </a:r>
            <a:r>
              <a:rPr lang="it-IT" sz="1300" b="1" dirty="0" smtClean="0"/>
              <a:t>new </a:t>
            </a:r>
            <a:r>
              <a:rPr lang="it-IT" sz="1300" b="1" dirty="0"/>
              <a:t>Info();</a:t>
            </a:r>
          </a:p>
          <a:p>
            <a:pPr marL="0" indent="0">
              <a:buNone/>
            </a:pPr>
            <a:r>
              <a:rPr lang="it-IT" sz="1300" dirty="0"/>
              <a:t>      </a:t>
            </a:r>
            <a:r>
              <a:rPr lang="it-IT" sz="1300" dirty="0" smtClean="0"/>
              <a:t>	</a:t>
            </a:r>
            <a:r>
              <a:rPr lang="it-IT" sz="1300" dirty="0" err="1" smtClean="0"/>
              <a:t>tmp.setNome</a:t>
            </a:r>
            <a:r>
              <a:rPr lang="it-IT" sz="1300" dirty="0" smtClean="0"/>
              <a:t>(</a:t>
            </a:r>
            <a:r>
              <a:rPr lang="it-IT" sz="1300" dirty="0" err="1" smtClean="0"/>
              <a:t>res.getString</a:t>
            </a:r>
            <a:r>
              <a:rPr lang="it-IT" sz="1300" dirty="0"/>
              <a:t>("Nome"));</a:t>
            </a:r>
          </a:p>
          <a:p>
            <a:pPr marL="0" indent="0">
              <a:buNone/>
            </a:pPr>
            <a:r>
              <a:rPr lang="it-IT" sz="1300" dirty="0"/>
              <a:t>      </a:t>
            </a:r>
            <a:r>
              <a:rPr lang="it-IT" sz="1300" dirty="0" smtClean="0"/>
              <a:t>	</a:t>
            </a:r>
            <a:r>
              <a:rPr lang="it-IT" sz="1300" dirty="0" err="1" smtClean="0"/>
              <a:t>tmp.setCognome</a:t>
            </a:r>
            <a:r>
              <a:rPr lang="it-IT" sz="1300" dirty="0" smtClean="0"/>
              <a:t>(</a:t>
            </a:r>
            <a:r>
              <a:rPr lang="it-IT" sz="1300" dirty="0" err="1" smtClean="0"/>
              <a:t>res.getString</a:t>
            </a:r>
            <a:r>
              <a:rPr lang="it-IT" sz="1300" dirty="0"/>
              <a:t>("Cognome"));</a:t>
            </a:r>
          </a:p>
          <a:p>
            <a:pPr marL="0" indent="0">
              <a:buNone/>
            </a:pPr>
            <a:r>
              <a:rPr lang="it-IT" sz="1300" dirty="0"/>
              <a:t>      </a:t>
            </a:r>
            <a:r>
              <a:rPr lang="it-IT" sz="1300" dirty="0" smtClean="0"/>
              <a:t>	</a:t>
            </a:r>
            <a:r>
              <a:rPr lang="it-IT" sz="1300" dirty="0" err="1" smtClean="0"/>
              <a:t>tmp.setTelefono</a:t>
            </a:r>
            <a:r>
              <a:rPr lang="it-IT" sz="1300" dirty="0" smtClean="0"/>
              <a:t>(</a:t>
            </a:r>
            <a:r>
              <a:rPr lang="it-IT" sz="1300" dirty="0" err="1" smtClean="0"/>
              <a:t>res.getString</a:t>
            </a:r>
            <a:r>
              <a:rPr lang="it-IT" sz="1300" dirty="0"/>
              <a:t>("telefono"));</a:t>
            </a:r>
          </a:p>
          <a:p>
            <a:pPr marL="0" indent="0">
              <a:buNone/>
            </a:pPr>
            <a:r>
              <a:rPr lang="it-IT" sz="1300" dirty="0"/>
              <a:t>      </a:t>
            </a:r>
            <a:r>
              <a:rPr lang="it-IT" sz="1300" dirty="0" smtClean="0"/>
              <a:t>	</a:t>
            </a:r>
            <a:r>
              <a:rPr lang="it-IT" sz="1300" dirty="0" err="1" smtClean="0"/>
              <a:t>tmp.setEmail</a:t>
            </a:r>
            <a:r>
              <a:rPr lang="it-IT" sz="1300" dirty="0" smtClean="0"/>
              <a:t>(</a:t>
            </a:r>
            <a:r>
              <a:rPr lang="it-IT" sz="1300" dirty="0" err="1" smtClean="0"/>
              <a:t>res.getString</a:t>
            </a:r>
            <a:r>
              <a:rPr lang="it-IT" sz="1300" dirty="0"/>
              <a:t>("email"));</a:t>
            </a:r>
          </a:p>
          <a:p>
            <a:pPr marL="0" indent="0">
              <a:buNone/>
            </a:pPr>
            <a:r>
              <a:rPr lang="it-IT" sz="1300" dirty="0"/>
              <a:t>      </a:t>
            </a:r>
            <a:r>
              <a:rPr lang="it-IT" sz="1300" dirty="0" smtClean="0"/>
              <a:t>	</a:t>
            </a:r>
            <a:r>
              <a:rPr lang="it-IT" sz="1300" dirty="0" err="1" smtClean="0"/>
              <a:t>risultato.add</a:t>
            </a:r>
            <a:r>
              <a:rPr lang="it-IT" sz="1300" dirty="0" smtClean="0"/>
              <a:t>(</a:t>
            </a:r>
            <a:r>
              <a:rPr lang="it-IT" sz="1300" dirty="0" err="1" smtClean="0"/>
              <a:t>tmp</a:t>
            </a:r>
            <a:r>
              <a:rPr lang="it-IT" sz="1300" dirty="0"/>
              <a:t>);</a:t>
            </a:r>
          </a:p>
          <a:p>
            <a:pPr marL="0" indent="0">
              <a:buNone/>
            </a:pPr>
            <a:r>
              <a:rPr lang="it-IT" sz="1300" dirty="0"/>
              <a:t>      }</a:t>
            </a:r>
          </a:p>
          <a:p>
            <a:pPr marL="0" indent="0">
              <a:buNone/>
            </a:pPr>
            <a:r>
              <a:rPr lang="it-IT" sz="1300" dirty="0"/>
              <a:t>      </a:t>
            </a:r>
            <a:r>
              <a:rPr lang="it-IT" sz="1300" dirty="0" err="1"/>
              <a:t>res.close</a:t>
            </a:r>
            <a:r>
              <a:rPr lang="it-IT" sz="1300" dirty="0"/>
              <a:t>(); </a:t>
            </a:r>
            <a:r>
              <a:rPr lang="it-IT" sz="1300" dirty="0" err="1" smtClean="0"/>
              <a:t>cmd.close</a:t>
            </a:r>
            <a:r>
              <a:rPr lang="it-IT" sz="1300" dirty="0" smtClean="0"/>
              <a:t>(); </a:t>
            </a:r>
            <a:r>
              <a:rPr lang="it-IT" sz="1300" dirty="0" err="1" smtClean="0"/>
              <a:t>con.close</a:t>
            </a:r>
            <a:r>
              <a:rPr lang="it-IT" sz="1300" dirty="0"/>
              <a:t>();</a:t>
            </a:r>
          </a:p>
          <a:p>
            <a:pPr marL="0" indent="0">
              <a:buNone/>
            </a:pPr>
            <a:r>
              <a:rPr lang="it-IT" sz="1300" dirty="0"/>
              <a:t>    }</a:t>
            </a:r>
          </a:p>
          <a:p>
            <a:pPr marL="0" indent="0">
              <a:buNone/>
            </a:pPr>
            <a:r>
              <a:rPr lang="it-IT" sz="1300" b="1" dirty="0"/>
              <a:t>catch (</a:t>
            </a:r>
            <a:r>
              <a:rPr lang="it-IT" sz="1300" b="1" dirty="0" err="1"/>
              <a:t>Exception</a:t>
            </a:r>
            <a:r>
              <a:rPr lang="it-IT" sz="1300" b="1" dirty="0"/>
              <a:t> e) </a:t>
            </a:r>
            <a:r>
              <a:rPr lang="it-IT" sz="1300" b="1" dirty="0" smtClean="0"/>
              <a:t>{ </a:t>
            </a:r>
            <a:r>
              <a:rPr lang="it-IT" sz="1300" dirty="0" err="1" smtClean="0"/>
              <a:t>System.</a:t>
            </a:r>
            <a:r>
              <a:rPr lang="it-IT" sz="1300" b="1" i="1" dirty="0" err="1" smtClean="0"/>
              <a:t>out.println</a:t>
            </a:r>
            <a:r>
              <a:rPr lang="it-IT" sz="1300" b="1" i="1" dirty="0"/>
              <a:t>("errore di connessione: "+e</a:t>
            </a:r>
            <a:r>
              <a:rPr lang="it-IT" sz="1300" b="1" i="1" dirty="0" smtClean="0"/>
              <a:t>); </a:t>
            </a:r>
            <a:r>
              <a:rPr lang="it-IT" sz="1300" dirty="0" err="1" smtClean="0"/>
              <a:t>e.printStackTrace</a:t>
            </a:r>
            <a:r>
              <a:rPr lang="it-IT" sz="1300" dirty="0"/>
              <a:t>();</a:t>
            </a:r>
          </a:p>
          <a:p>
            <a:pPr marL="0" indent="0">
              <a:buNone/>
            </a:pPr>
            <a:r>
              <a:rPr lang="it-IT" sz="1300" dirty="0"/>
              <a:t>} </a:t>
            </a:r>
          </a:p>
          <a:p>
            <a:pPr marL="0" indent="0">
              <a:buNone/>
            </a:pPr>
            <a:r>
              <a:rPr lang="it-IT" sz="1300" b="1" dirty="0" err="1"/>
              <a:t>return</a:t>
            </a:r>
            <a:r>
              <a:rPr lang="it-IT" sz="1300" b="1" dirty="0"/>
              <a:t> risultato</a:t>
            </a:r>
            <a:r>
              <a:rPr lang="it-IT" sz="1300" b="1" dirty="0" smtClean="0"/>
              <a:t>;</a:t>
            </a:r>
            <a:r>
              <a:rPr lang="it-IT" sz="1300" dirty="0" smtClean="0"/>
              <a:t>}</a:t>
            </a:r>
            <a:endParaRPr lang="it-IT" sz="13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b="1" dirty="0" smtClean="0"/>
              <a:t>WS e JSP</a:t>
            </a:r>
            <a:endParaRPr lang="it-IT" dirty="0"/>
          </a:p>
        </p:txBody>
      </p:sp>
    </p:spTree>
    <p:extLst>
      <p:ext uri="{BB962C8B-B14F-4D97-AF65-F5344CB8AC3E}">
        <p14:creationId xmlns:p14="http://schemas.microsoft.com/office/powerpoint/2010/main" val="33047042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Scrivere la pagina JSP</a:t>
            </a:r>
            <a:endParaRPr lang="it-IT" dirty="0"/>
          </a:p>
        </p:txBody>
      </p:sp>
      <p:sp>
        <p:nvSpPr>
          <p:cNvPr id="3" name="Segnaposto contenuto 2"/>
          <p:cNvSpPr>
            <a:spLocks noGrp="1"/>
          </p:cNvSpPr>
          <p:nvPr>
            <p:ph idx="1"/>
          </p:nvPr>
        </p:nvSpPr>
        <p:spPr/>
        <p:txBody>
          <a:bodyPr/>
          <a:lstStyle/>
          <a:p>
            <a:r>
              <a:rPr lang="it-IT" sz="1400" dirty="0"/>
              <a:t>&lt;%@page import=</a:t>
            </a:r>
            <a:r>
              <a:rPr lang="it-IT" sz="1400" i="1" dirty="0"/>
              <a:t>"</a:t>
            </a:r>
            <a:r>
              <a:rPr lang="it-IT" sz="1400" i="1" dirty="0" err="1"/>
              <a:t>it.domenicorosaci.RubricaStudenti</a:t>
            </a:r>
            <a:r>
              <a:rPr lang="it-IT" sz="1400" i="1" dirty="0"/>
              <a:t>"%&gt;</a:t>
            </a:r>
          </a:p>
          <a:p>
            <a:r>
              <a:rPr lang="it-IT" sz="1400" dirty="0"/>
              <a:t>&lt;%@page import=</a:t>
            </a:r>
            <a:r>
              <a:rPr lang="it-IT" sz="1400" i="1" dirty="0"/>
              <a:t>"</a:t>
            </a:r>
            <a:r>
              <a:rPr lang="it-IT" sz="1400" i="1" dirty="0" err="1"/>
              <a:t>it.domenicorosaci.Info</a:t>
            </a:r>
            <a:r>
              <a:rPr lang="it-IT" sz="1400" i="1" dirty="0"/>
              <a:t>"%&gt;</a:t>
            </a:r>
          </a:p>
          <a:p>
            <a:r>
              <a:rPr lang="it-IT" sz="1400" dirty="0"/>
              <a:t>&lt;%@page import=</a:t>
            </a:r>
            <a:r>
              <a:rPr lang="it-IT" sz="1400" i="1" dirty="0"/>
              <a:t>"</a:t>
            </a:r>
            <a:r>
              <a:rPr lang="it-IT" sz="1400" i="1" dirty="0" err="1"/>
              <a:t>java.util.ArrayList</a:t>
            </a:r>
            <a:r>
              <a:rPr lang="it-IT" sz="1400" i="1" dirty="0"/>
              <a:t>"%&gt;</a:t>
            </a:r>
          </a:p>
          <a:p>
            <a:r>
              <a:rPr lang="fr-FR" sz="1400" dirty="0"/>
              <a:t>&lt;%@ page </a:t>
            </a:r>
            <a:r>
              <a:rPr lang="fr-FR" sz="1400" dirty="0" err="1"/>
              <a:t>language</a:t>
            </a:r>
            <a:r>
              <a:rPr lang="fr-FR" sz="1400" dirty="0"/>
              <a:t>=</a:t>
            </a:r>
            <a:r>
              <a:rPr lang="fr-FR" sz="1400" i="1" dirty="0"/>
              <a:t>"java" </a:t>
            </a:r>
            <a:r>
              <a:rPr lang="fr-FR" sz="1400" i="1" dirty="0" err="1"/>
              <a:t>contentType</a:t>
            </a:r>
            <a:r>
              <a:rPr lang="fr-FR" sz="1400" i="1" dirty="0"/>
              <a:t>="</a:t>
            </a:r>
            <a:r>
              <a:rPr lang="fr-FR" sz="1400" i="1" dirty="0" err="1"/>
              <a:t>text</a:t>
            </a:r>
            <a:r>
              <a:rPr lang="fr-FR" sz="1400" i="1" dirty="0"/>
              <a:t>/html; </a:t>
            </a:r>
            <a:r>
              <a:rPr lang="fr-FR" sz="1400" i="1" dirty="0" err="1"/>
              <a:t>charset</a:t>
            </a:r>
            <a:r>
              <a:rPr lang="fr-FR" sz="1400" i="1" dirty="0"/>
              <a:t>=ISO-8859-1"</a:t>
            </a:r>
          </a:p>
          <a:p>
            <a:r>
              <a:rPr lang="it-IT" sz="1400" dirty="0"/>
              <a:t>    </a:t>
            </a:r>
            <a:r>
              <a:rPr lang="it-IT" sz="1400" dirty="0" err="1"/>
              <a:t>pageEncoding</a:t>
            </a:r>
            <a:r>
              <a:rPr lang="it-IT" sz="1400" dirty="0"/>
              <a:t>=</a:t>
            </a:r>
            <a:r>
              <a:rPr lang="it-IT" sz="1400" i="1" dirty="0"/>
              <a:t>"ISO-8859-1"%&gt;</a:t>
            </a:r>
          </a:p>
          <a:p>
            <a:r>
              <a:rPr lang="it-IT" sz="1400" dirty="0"/>
              <a:t>&lt;!DOCTYPE html PUBLIC "-//W3C//DTD HTML 4.01 </a:t>
            </a:r>
            <a:r>
              <a:rPr lang="it-IT" sz="1400" dirty="0" err="1"/>
              <a:t>Transitional</a:t>
            </a:r>
            <a:r>
              <a:rPr lang="it-IT" sz="1400" dirty="0"/>
              <a:t>//EN" "http://www.w3.org/TR/html4/loose.dtd"&gt;</a:t>
            </a:r>
          </a:p>
          <a:p>
            <a:r>
              <a:rPr lang="it-IT" sz="1400" dirty="0"/>
              <a:t>&lt;html&gt;</a:t>
            </a:r>
          </a:p>
          <a:p>
            <a:r>
              <a:rPr lang="it-IT" sz="1400" dirty="0"/>
              <a:t>&lt;head&gt;</a:t>
            </a:r>
          </a:p>
          <a:p>
            <a:r>
              <a:rPr lang="it-IT" sz="1400" dirty="0"/>
              <a:t>&lt;meta http-</a:t>
            </a:r>
            <a:r>
              <a:rPr lang="it-IT" sz="1400" dirty="0" err="1"/>
              <a:t>equiv</a:t>
            </a:r>
            <a:r>
              <a:rPr lang="it-IT" sz="1400" dirty="0"/>
              <a:t>=</a:t>
            </a:r>
            <a:r>
              <a:rPr lang="it-IT" sz="1400" i="1" dirty="0"/>
              <a:t>"Content-</a:t>
            </a:r>
            <a:r>
              <a:rPr lang="it-IT" sz="1400" i="1" dirty="0" err="1"/>
              <a:t>Type</a:t>
            </a:r>
            <a:r>
              <a:rPr lang="it-IT" sz="1400" i="1" dirty="0"/>
              <a:t>" </a:t>
            </a:r>
            <a:r>
              <a:rPr lang="it-IT" sz="1400" i="1" dirty="0" err="1"/>
              <a:t>content</a:t>
            </a:r>
            <a:r>
              <a:rPr lang="it-IT" sz="1400" i="1" dirty="0"/>
              <a:t>="text/html; </a:t>
            </a:r>
            <a:r>
              <a:rPr lang="it-IT" sz="1400" i="1" dirty="0" err="1"/>
              <a:t>charset</a:t>
            </a:r>
            <a:r>
              <a:rPr lang="it-IT" sz="1400" i="1" dirty="0"/>
              <a:t>=ISO-8859-1"&gt;</a:t>
            </a:r>
          </a:p>
          <a:p>
            <a:r>
              <a:rPr lang="it-IT" sz="1400" dirty="0"/>
              <a:t>&lt;</a:t>
            </a:r>
            <a:r>
              <a:rPr lang="it-IT" sz="1400" dirty="0" err="1"/>
              <a:t>title</a:t>
            </a:r>
            <a:r>
              <a:rPr lang="it-IT" sz="1400" dirty="0"/>
              <a:t>&gt;Rubrica Studenti&lt;/</a:t>
            </a:r>
            <a:r>
              <a:rPr lang="it-IT" sz="1400" dirty="0" err="1"/>
              <a:t>title</a:t>
            </a:r>
            <a:r>
              <a:rPr lang="it-IT" sz="1400" dirty="0"/>
              <a:t>&gt;</a:t>
            </a:r>
          </a:p>
          <a:p>
            <a:r>
              <a:rPr lang="it-IT" sz="1400" dirty="0"/>
              <a:t>&lt;/head&gt;</a:t>
            </a:r>
          </a:p>
          <a:p>
            <a:r>
              <a:rPr lang="it-IT" sz="1400" dirty="0"/>
              <a:t>&lt;body&gt;</a:t>
            </a:r>
          </a:p>
          <a:p>
            <a:r>
              <a:rPr lang="it-IT" sz="1400" dirty="0" smtClean="0"/>
              <a:t>(CONTINUA)</a:t>
            </a:r>
            <a:endParaRPr lang="it-IT" sz="14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b="1" dirty="0"/>
              <a:t>WS e JSP</a:t>
            </a:r>
            <a:endParaRPr lang="it-IT" dirty="0"/>
          </a:p>
        </p:txBody>
      </p:sp>
    </p:spTree>
    <p:extLst>
      <p:ext uri="{BB962C8B-B14F-4D97-AF65-F5344CB8AC3E}">
        <p14:creationId xmlns:p14="http://schemas.microsoft.com/office/powerpoint/2010/main" val="3572735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116013" y="188640"/>
            <a:ext cx="7570787" cy="5937523"/>
          </a:xfrm>
        </p:spPr>
        <p:txBody>
          <a:bodyPr/>
          <a:lstStyle/>
          <a:p>
            <a:r>
              <a:rPr lang="it-IT" sz="1400" dirty="0"/>
              <a:t>&lt;% </a:t>
            </a:r>
            <a:r>
              <a:rPr lang="it-IT" sz="1400" dirty="0" err="1"/>
              <a:t>String</a:t>
            </a:r>
            <a:r>
              <a:rPr lang="it-IT" sz="1400" dirty="0"/>
              <a:t> m=</a:t>
            </a:r>
            <a:r>
              <a:rPr lang="it-IT" sz="1400" dirty="0" err="1"/>
              <a:t>request.getParameter</a:t>
            </a:r>
            <a:r>
              <a:rPr lang="it-IT" sz="1400" dirty="0"/>
              <a:t>("matricola");</a:t>
            </a:r>
          </a:p>
          <a:p>
            <a:r>
              <a:rPr lang="en-US" sz="1400" dirty="0"/>
              <a:t>if((m==null)||(</a:t>
            </a:r>
            <a:r>
              <a:rPr lang="en-US" sz="1400" dirty="0" err="1"/>
              <a:t>m.length</a:t>
            </a:r>
            <a:r>
              <a:rPr lang="en-US" sz="1400" dirty="0"/>
              <a:t>()==0)){%&gt;</a:t>
            </a:r>
          </a:p>
          <a:p>
            <a:r>
              <a:rPr lang="it-IT" sz="1400" dirty="0"/>
              <a:t>&lt;</a:t>
            </a:r>
            <a:r>
              <a:rPr lang="it-IT" sz="1400" dirty="0" err="1"/>
              <a:t>form</a:t>
            </a:r>
            <a:r>
              <a:rPr lang="it-IT" sz="1400" dirty="0"/>
              <a:t> </a:t>
            </a:r>
            <a:r>
              <a:rPr lang="it-IT" sz="1400" dirty="0" err="1"/>
              <a:t>action</a:t>
            </a:r>
            <a:r>
              <a:rPr lang="it-IT" sz="1400" dirty="0"/>
              <a:t>=</a:t>
            </a:r>
            <a:r>
              <a:rPr lang="it-IT" sz="1400" i="1" dirty="0"/>
              <a:t>"" &gt;</a:t>
            </a:r>
          </a:p>
          <a:p>
            <a:r>
              <a:rPr lang="en-US" sz="1400" dirty="0"/>
              <a:t>&lt;</a:t>
            </a:r>
            <a:r>
              <a:rPr lang="en-US" sz="1400" dirty="0" err="1"/>
              <a:t>br</a:t>
            </a:r>
            <a:r>
              <a:rPr lang="en-US" sz="1400" dirty="0"/>
              <a:t>&gt;</a:t>
            </a:r>
            <a:r>
              <a:rPr lang="en-US" sz="1400" dirty="0" err="1"/>
              <a:t>Matricola</a:t>
            </a:r>
            <a:r>
              <a:rPr lang="en-US" sz="1400" dirty="0"/>
              <a:t>:&lt;input type= </a:t>
            </a:r>
            <a:r>
              <a:rPr lang="en-US" sz="1400" i="1" dirty="0"/>
              <a:t>"text" name="</a:t>
            </a:r>
            <a:r>
              <a:rPr lang="en-US" sz="1400" i="1" dirty="0" err="1"/>
              <a:t>matricola</a:t>
            </a:r>
            <a:r>
              <a:rPr lang="en-US" sz="1400" i="1" dirty="0"/>
              <a:t>"&gt;</a:t>
            </a:r>
          </a:p>
          <a:p>
            <a:r>
              <a:rPr lang="it-IT" sz="1400" dirty="0"/>
              <a:t>&lt;</a:t>
            </a:r>
            <a:r>
              <a:rPr lang="it-IT" sz="1400" dirty="0" err="1"/>
              <a:t>br</a:t>
            </a:r>
            <a:r>
              <a:rPr lang="it-IT" sz="1400" dirty="0"/>
              <a:t>&gt;&lt;input </a:t>
            </a:r>
            <a:r>
              <a:rPr lang="it-IT" sz="1400" dirty="0" err="1"/>
              <a:t>type</a:t>
            </a:r>
            <a:r>
              <a:rPr lang="it-IT" sz="1400" dirty="0"/>
              <a:t>= </a:t>
            </a:r>
            <a:r>
              <a:rPr lang="it-IT" sz="1400" i="1" dirty="0"/>
              <a:t>"</a:t>
            </a:r>
            <a:r>
              <a:rPr lang="it-IT" sz="1400" i="1" dirty="0" err="1"/>
              <a:t>submit</a:t>
            </a:r>
            <a:r>
              <a:rPr lang="it-IT" sz="1400" i="1" dirty="0"/>
              <a:t>"&gt;</a:t>
            </a:r>
          </a:p>
          <a:p>
            <a:r>
              <a:rPr lang="it-IT" sz="1400" dirty="0"/>
              <a:t>&lt;/</a:t>
            </a:r>
            <a:r>
              <a:rPr lang="it-IT" sz="1400" dirty="0" err="1"/>
              <a:t>form</a:t>
            </a:r>
            <a:r>
              <a:rPr lang="it-IT" sz="1400" dirty="0"/>
              <a:t>&gt;</a:t>
            </a:r>
          </a:p>
          <a:p>
            <a:r>
              <a:rPr lang="it-IT" sz="1400" dirty="0"/>
              <a:t>&lt;%}else{</a:t>
            </a:r>
          </a:p>
          <a:p>
            <a:r>
              <a:rPr lang="it-IT" sz="1400" dirty="0"/>
              <a:t>  </a:t>
            </a:r>
            <a:r>
              <a:rPr lang="it-IT" sz="1400" dirty="0" err="1"/>
              <a:t>ArrayList</a:t>
            </a:r>
            <a:r>
              <a:rPr lang="it-IT" sz="1400" dirty="0"/>
              <a:t>&lt;Info&gt; res = </a:t>
            </a:r>
            <a:r>
              <a:rPr lang="it-IT" sz="1400" dirty="0" err="1"/>
              <a:t>RubricaStudenti.trovaInfo</a:t>
            </a:r>
            <a:r>
              <a:rPr lang="it-IT" sz="1400" dirty="0"/>
              <a:t>(m);</a:t>
            </a:r>
          </a:p>
          <a:p>
            <a:r>
              <a:rPr lang="it-IT" sz="1400" dirty="0"/>
              <a:t>  </a:t>
            </a:r>
            <a:r>
              <a:rPr lang="it-IT" sz="1400" dirty="0" err="1"/>
              <a:t>if</a:t>
            </a:r>
            <a:r>
              <a:rPr lang="it-IT" sz="1400" dirty="0"/>
              <a:t>(res!=</a:t>
            </a:r>
            <a:r>
              <a:rPr lang="it-IT" sz="1400" dirty="0" err="1"/>
              <a:t>null</a:t>
            </a:r>
            <a:r>
              <a:rPr lang="it-IT" sz="1400" dirty="0"/>
              <a:t>) {%&gt;</a:t>
            </a:r>
          </a:p>
          <a:p>
            <a:r>
              <a:rPr lang="it-IT" sz="1400" dirty="0"/>
              <a:t>  lo studente avente matricola &lt;%=m%&gt; si chiama &lt;%=</a:t>
            </a:r>
            <a:r>
              <a:rPr lang="it-IT" sz="1400" dirty="0" err="1"/>
              <a:t>res.get</a:t>
            </a:r>
            <a:r>
              <a:rPr lang="it-IT" sz="1400" dirty="0"/>
              <a:t>(0).</a:t>
            </a:r>
            <a:r>
              <a:rPr lang="it-IT" sz="1400" dirty="0" err="1"/>
              <a:t>getNome</a:t>
            </a:r>
            <a:r>
              <a:rPr lang="it-IT" sz="1400" dirty="0"/>
              <a:t>()%&gt; &lt;%=</a:t>
            </a:r>
            <a:r>
              <a:rPr lang="it-IT" sz="1400" dirty="0" err="1"/>
              <a:t>res.get</a:t>
            </a:r>
            <a:r>
              <a:rPr lang="it-IT" sz="1400" dirty="0"/>
              <a:t>(0).</a:t>
            </a:r>
            <a:r>
              <a:rPr lang="it-IT" sz="1400" dirty="0" err="1"/>
              <a:t>getCognome</a:t>
            </a:r>
            <a:r>
              <a:rPr lang="it-IT" sz="1400" dirty="0"/>
              <a:t>()%&gt;</a:t>
            </a:r>
          </a:p>
          <a:p>
            <a:r>
              <a:rPr lang="it-IT" sz="1400" dirty="0"/>
              <a:t>  &lt;</a:t>
            </a:r>
            <a:r>
              <a:rPr lang="it-IT" sz="1400" dirty="0" err="1"/>
              <a:t>br</a:t>
            </a:r>
            <a:r>
              <a:rPr lang="it-IT" sz="1400" dirty="0"/>
              <a:t>&gt;</a:t>
            </a:r>
          </a:p>
          <a:p>
            <a:r>
              <a:rPr lang="it-IT" sz="1400" dirty="0"/>
              <a:t>  recapiti:</a:t>
            </a:r>
          </a:p>
          <a:p>
            <a:r>
              <a:rPr lang="it-IT" sz="1400" dirty="0"/>
              <a:t>  &lt;%for(</a:t>
            </a:r>
            <a:r>
              <a:rPr lang="it-IT" sz="1400" dirty="0" err="1"/>
              <a:t>int</a:t>
            </a:r>
            <a:r>
              <a:rPr lang="it-IT" sz="1400" dirty="0"/>
              <a:t> i=0;i&lt;</a:t>
            </a:r>
            <a:r>
              <a:rPr lang="it-IT" sz="1400" dirty="0" err="1"/>
              <a:t>res.size</a:t>
            </a:r>
            <a:r>
              <a:rPr lang="it-IT" sz="1400" dirty="0"/>
              <a:t>();i++){%&gt;</a:t>
            </a:r>
          </a:p>
          <a:p>
            <a:r>
              <a:rPr lang="it-IT" sz="1400" dirty="0"/>
              <a:t>  &lt;</a:t>
            </a:r>
            <a:r>
              <a:rPr lang="it-IT" sz="1400" dirty="0" err="1"/>
              <a:t>br</a:t>
            </a:r>
            <a:r>
              <a:rPr lang="it-IT" sz="1400" dirty="0"/>
              <a:t>&gt;</a:t>
            </a:r>
            <a:r>
              <a:rPr lang="it-IT" sz="1400" dirty="0" err="1"/>
              <a:t>num</a:t>
            </a:r>
            <a:r>
              <a:rPr lang="it-IT" sz="1400" dirty="0"/>
              <a:t>: &lt;%=i+1%&gt;:</a:t>
            </a:r>
          </a:p>
          <a:p>
            <a:r>
              <a:rPr lang="it-IT" sz="1400" dirty="0"/>
              <a:t>  &lt;%</a:t>
            </a:r>
            <a:r>
              <a:rPr lang="it-IT" sz="1400" dirty="0" err="1"/>
              <a:t>if</a:t>
            </a:r>
            <a:r>
              <a:rPr lang="it-IT" sz="1400" dirty="0"/>
              <a:t>(</a:t>
            </a:r>
            <a:r>
              <a:rPr lang="it-IT" sz="1400" dirty="0" err="1"/>
              <a:t>res.get</a:t>
            </a:r>
            <a:r>
              <a:rPr lang="it-IT" sz="1400" dirty="0"/>
              <a:t>(i).</a:t>
            </a:r>
            <a:r>
              <a:rPr lang="it-IT" sz="1400" dirty="0" err="1"/>
              <a:t>getTelefono</a:t>
            </a:r>
            <a:r>
              <a:rPr lang="it-IT" sz="1400" dirty="0"/>
              <a:t>()!=</a:t>
            </a:r>
            <a:r>
              <a:rPr lang="it-IT" sz="1400" dirty="0" err="1"/>
              <a:t>null</a:t>
            </a:r>
            <a:r>
              <a:rPr lang="it-IT" sz="1400" dirty="0"/>
              <a:t>)%&gt; telefono: &lt;%=</a:t>
            </a:r>
            <a:r>
              <a:rPr lang="it-IT" sz="1400" dirty="0" err="1"/>
              <a:t>res.get</a:t>
            </a:r>
            <a:r>
              <a:rPr lang="it-IT" sz="1400" dirty="0"/>
              <a:t>(i).</a:t>
            </a:r>
            <a:r>
              <a:rPr lang="it-IT" sz="1400" dirty="0" err="1"/>
              <a:t>getTelefono</a:t>
            </a:r>
            <a:r>
              <a:rPr lang="it-IT" sz="1400" dirty="0"/>
              <a:t>()%&gt;</a:t>
            </a:r>
          </a:p>
          <a:p>
            <a:r>
              <a:rPr lang="en-US" sz="1400" dirty="0"/>
              <a:t>  &lt;%if(</a:t>
            </a:r>
            <a:r>
              <a:rPr lang="en-US" sz="1400" dirty="0" err="1"/>
              <a:t>res.get</a:t>
            </a:r>
            <a:r>
              <a:rPr lang="en-US" sz="1400" dirty="0"/>
              <a:t>(</a:t>
            </a:r>
            <a:r>
              <a:rPr lang="en-US" sz="1400" dirty="0" err="1"/>
              <a:t>i</a:t>
            </a:r>
            <a:r>
              <a:rPr lang="en-US" sz="1400" dirty="0"/>
              <a:t>).</a:t>
            </a:r>
            <a:r>
              <a:rPr lang="en-US" sz="1400" dirty="0" err="1"/>
              <a:t>getEmail</a:t>
            </a:r>
            <a:r>
              <a:rPr lang="en-US" sz="1400" dirty="0"/>
              <a:t>()!=null)%&gt; email: &lt;%=</a:t>
            </a:r>
            <a:r>
              <a:rPr lang="en-US" sz="1400" dirty="0" err="1"/>
              <a:t>res.get</a:t>
            </a:r>
            <a:r>
              <a:rPr lang="en-US" sz="1400" dirty="0"/>
              <a:t>(</a:t>
            </a:r>
            <a:r>
              <a:rPr lang="en-US" sz="1400" dirty="0" err="1"/>
              <a:t>i</a:t>
            </a:r>
            <a:r>
              <a:rPr lang="en-US" sz="1400" dirty="0"/>
              <a:t>).</a:t>
            </a:r>
            <a:r>
              <a:rPr lang="en-US" sz="1400" dirty="0" err="1"/>
              <a:t>getEmail</a:t>
            </a:r>
            <a:r>
              <a:rPr lang="en-US" sz="1400" dirty="0"/>
              <a:t>()%&gt;</a:t>
            </a:r>
          </a:p>
          <a:p>
            <a:r>
              <a:rPr lang="it-IT" sz="1400" dirty="0"/>
              <a:t>  &lt;%}</a:t>
            </a:r>
          </a:p>
          <a:p>
            <a:r>
              <a:rPr lang="it-IT" sz="1400" dirty="0"/>
              <a:t>  }</a:t>
            </a:r>
          </a:p>
          <a:p>
            <a:r>
              <a:rPr lang="it-IT" sz="1400" dirty="0"/>
              <a:t>  else%&gt; non esiste uno studente con tale matricola</a:t>
            </a:r>
          </a:p>
          <a:p>
            <a:r>
              <a:rPr lang="it-IT" sz="1400" dirty="0"/>
              <a:t>&lt;%}%&gt;  </a:t>
            </a:r>
          </a:p>
          <a:p>
            <a:r>
              <a:rPr lang="it-IT" sz="1400" dirty="0"/>
              <a:t>&lt;/body</a:t>
            </a:r>
            <a:r>
              <a:rPr lang="it-IT" sz="1400" dirty="0" smtClean="0"/>
              <a:t>&gt;</a:t>
            </a:r>
            <a:endParaRPr lang="it-IT" sz="1400" dirty="0"/>
          </a:p>
          <a:p>
            <a:r>
              <a:rPr lang="it-IT" sz="1400" dirty="0"/>
              <a:t>&lt;/html&gt;</a:t>
            </a:r>
          </a:p>
          <a:p>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b="1" dirty="0"/>
              <a:t>WS e JSP</a:t>
            </a:r>
            <a:endParaRPr lang="it-IT" dirty="0"/>
          </a:p>
        </p:txBody>
      </p:sp>
    </p:spTree>
    <p:extLst>
      <p:ext uri="{BB962C8B-B14F-4D97-AF65-F5344CB8AC3E}">
        <p14:creationId xmlns:p14="http://schemas.microsoft.com/office/powerpoint/2010/main" val="5514084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Considerazioni</a:t>
            </a:r>
            <a:endParaRPr lang="it-IT" dirty="0"/>
          </a:p>
        </p:txBody>
      </p:sp>
      <p:sp>
        <p:nvSpPr>
          <p:cNvPr id="3" name="Segnaposto contenuto 2"/>
          <p:cNvSpPr>
            <a:spLocks noGrp="1"/>
          </p:cNvSpPr>
          <p:nvPr>
            <p:ph idx="1"/>
          </p:nvPr>
        </p:nvSpPr>
        <p:spPr/>
        <p:txBody>
          <a:bodyPr/>
          <a:lstStyle/>
          <a:p>
            <a:r>
              <a:rPr lang="it-IT" dirty="0" smtClean="0"/>
              <a:t>Stavolta non abbiamo usato alcun WS</a:t>
            </a:r>
          </a:p>
          <a:p>
            <a:r>
              <a:rPr lang="it-IT" dirty="0" smtClean="0"/>
              <a:t>L’approccio con il Java </a:t>
            </a:r>
            <a:r>
              <a:rPr lang="it-IT" dirty="0" err="1" smtClean="0"/>
              <a:t>Beans</a:t>
            </a:r>
            <a:r>
              <a:rPr lang="it-IT" dirty="0" smtClean="0"/>
              <a:t> si è posto come alternativa al WS</a:t>
            </a:r>
          </a:p>
          <a:p>
            <a:r>
              <a:rPr lang="it-IT" dirty="0" smtClean="0"/>
              <a:t>E’ un approccio che non si presta ad essere usato con </a:t>
            </a:r>
            <a:r>
              <a:rPr lang="it-IT" smtClean="0"/>
              <a:t>altre tecnologie</a:t>
            </a:r>
            <a:endParaRPr lang="it-IT"/>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b="1" dirty="0"/>
              <a:t>WS e JSP</a:t>
            </a:r>
            <a:endParaRPr lang="it-IT" dirty="0"/>
          </a:p>
        </p:txBody>
      </p:sp>
    </p:spTree>
    <p:extLst>
      <p:ext uri="{BB962C8B-B14F-4D97-AF65-F5344CB8AC3E}">
        <p14:creationId xmlns:p14="http://schemas.microsoft.com/office/powerpoint/2010/main" val="64865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egnaposto data 3"/>
          <p:cNvSpPr>
            <a:spLocks noGrp="1"/>
          </p:cNvSpPr>
          <p:nvPr>
            <p:ph type="dt" sz="quarter" idx="10"/>
          </p:nvPr>
        </p:nvSpPr>
        <p:spPr>
          <a:noFill/>
        </p:spPr>
        <p:txBody>
          <a:bodyPr/>
          <a:lstStyle/>
          <a:p>
            <a:r>
              <a:rPr lang="it-IT" smtClean="0"/>
              <a:t>D. Rosaci</a:t>
            </a:r>
          </a:p>
        </p:txBody>
      </p:sp>
      <p:sp>
        <p:nvSpPr>
          <p:cNvPr id="8195" name="Segnaposto piè di pagina 4"/>
          <p:cNvSpPr>
            <a:spLocks noGrp="1"/>
          </p:cNvSpPr>
          <p:nvPr>
            <p:ph type="ftr" sz="quarter" idx="11"/>
          </p:nvPr>
        </p:nvSpPr>
        <p:spPr>
          <a:xfrm>
            <a:off x="3124200" y="6245225"/>
            <a:ext cx="3175992" cy="476250"/>
          </a:xfrm>
          <a:noFill/>
        </p:spPr>
        <p:txBody>
          <a:bodyPr/>
          <a:lstStyle/>
          <a:p>
            <a:r>
              <a:rPr lang="it-IT" dirty="0" smtClean="0"/>
              <a:t>Ingegneria del Web</a:t>
            </a:r>
          </a:p>
        </p:txBody>
      </p:sp>
      <p:sp>
        <p:nvSpPr>
          <p:cNvPr id="8196" name="Rectangle 2"/>
          <p:cNvSpPr>
            <a:spLocks noGrp="1" noChangeArrowheads="1"/>
          </p:cNvSpPr>
          <p:nvPr>
            <p:ph type="title"/>
          </p:nvPr>
        </p:nvSpPr>
        <p:spPr>
          <a:xfrm>
            <a:off x="971599" y="-90264"/>
            <a:ext cx="8172401" cy="1143000"/>
          </a:xfrm>
        </p:spPr>
        <p:txBody>
          <a:bodyPr/>
          <a:lstStyle/>
          <a:p>
            <a:pPr eaLnBrk="1" hangingPunct="1">
              <a:lnSpc>
                <a:spcPct val="80000"/>
              </a:lnSpc>
            </a:pPr>
            <a:r>
              <a:rPr lang="it-IT" sz="4000" dirty="0"/>
              <a:t/>
            </a:r>
            <a:br>
              <a:rPr lang="it-IT" sz="4000" dirty="0"/>
            </a:br>
            <a:r>
              <a:rPr lang="it-IT" sz="2400" dirty="0"/>
              <a:t>Riprendiamo il WS dell’esercitazione </a:t>
            </a:r>
            <a:r>
              <a:rPr lang="it-IT" sz="2400" dirty="0" err="1"/>
              <a:t>num</a:t>
            </a:r>
            <a:r>
              <a:rPr lang="it-IT" sz="2400" dirty="0"/>
              <a:t>. 1, per il quale avevamo inserito il client </a:t>
            </a:r>
            <a:r>
              <a:rPr lang="it-IT" sz="2400" dirty="0" err="1"/>
              <a:t>provaClient</a:t>
            </a:r>
            <a:r>
              <a:rPr lang="it-IT" sz="2400" dirty="0"/>
              <a:t>()</a:t>
            </a:r>
            <a:r>
              <a:rPr lang="it-IT" sz="4000" dirty="0" smtClean="0"/>
              <a:t> </a:t>
            </a:r>
            <a:endParaRPr lang="it-IT" sz="3200" dirty="0"/>
          </a:p>
        </p:txBody>
      </p:sp>
      <p:pic>
        <p:nvPicPr>
          <p:cNvPr id="2" name="Immagine 1"/>
          <p:cNvPicPr>
            <a:picLocks noChangeAspect="1"/>
          </p:cNvPicPr>
          <p:nvPr/>
        </p:nvPicPr>
        <p:blipFill>
          <a:blip r:embed="rId2"/>
          <a:stretch>
            <a:fillRect/>
          </a:stretch>
        </p:blipFill>
        <p:spPr>
          <a:xfrm>
            <a:off x="1722487" y="1180556"/>
            <a:ext cx="6449913" cy="498474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6013" y="-234280"/>
            <a:ext cx="7570787" cy="1143000"/>
          </a:xfrm>
        </p:spPr>
        <p:txBody>
          <a:bodyPr/>
          <a:lstStyle/>
          <a:p>
            <a:r>
              <a:rPr lang="it-IT" sz="3200" dirty="0" smtClean="0"/>
              <a:t>Aggiungiamo al progetto una pagina JSP</a:t>
            </a:r>
            <a:endParaRPr lang="it-IT" sz="32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smtClean="0"/>
              <a:t>WS e JSP</a:t>
            </a:r>
          </a:p>
          <a:p>
            <a:pPr>
              <a:defRPr/>
            </a:pPr>
            <a:endParaRPr lang="it-IT" dirty="0"/>
          </a:p>
        </p:txBody>
      </p:sp>
      <p:pic>
        <p:nvPicPr>
          <p:cNvPr id="6" name="Immagine 5"/>
          <p:cNvPicPr>
            <a:picLocks noChangeAspect="1"/>
          </p:cNvPicPr>
          <p:nvPr/>
        </p:nvPicPr>
        <p:blipFill>
          <a:blip r:embed="rId2"/>
          <a:stretch>
            <a:fillRect/>
          </a:stretch>
        </p:blipFill>
        <p:spPr>
          <a:xfrm>
            <a:off x="1765349" y="873226"/>
            <a:ext cx="6047011" cy="5292078"/>
          </a:xfrm>
          <a:prstGeom prst="rect">
            <a:avLst/>
          </a:prstGeom>
        </p:spPr>
      </p:pic>
    </p:spTree>
    <p:extLst>
      <p:ext uri="{BB962C8B-B14F-4D97-AF65-F5344CB8AC3E}">
        <p14:creationId xmlns:p14="http://schemas.microsoft.com/office/powerpoint/2010/main" val="3538187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Salvare la </a:t>
            </a:r>
            <a:r>
              <a:rPr lang="it-IT" dirty="0" err="1" smtClean="0"/>
              <a:t>jsp</a:t>
            </a:r>
            <a:r>
              <a:rPr lang="it-IT" dirty="0" smtClean="0"/>
              <a:t> in </a:t>
            </a:r>
            <a:r>
              <a:rPr lang="it-IT" dirty="0" err="1" smtClean="0"/>
              <a:t>WebContent</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a:t>WS e JSP</a:t>
            </a:r>
          </a:p>
          <a:p>
            <a:pPr>
              <a:defRPr/>
            </a:pPr>
            <a:endParaRPr lang="it-IT" dirty="0"/>
          </a:p>
        </p:txBody>
      </p:sp>
      <p:pic>
        <p:nvPicPr>
          <p:cNvPr id="6" name="Immagine 5"/>
          <p:cNvPicPr>
            <a:picLocks noChangeAspect="1"/>
          </p:cNvPicPr>
          <p:nvPr/>
        </p:nvPicPr>
        <p:blipFill>
          <a:blip r:embed="rId2"/>
          <a:stretch>
            <a:fillRect/>
          </a:stretch>
        </p:blipFill>
        <p:spPr>
          <a:xfrm>
            <a:off x="990079" y="1268760"/>
            <a:ext cx="7822654" cy="4760979"/>
          </a:xfrm>
          <a:prstGeom prst="rect">
            <a:avLst/>
          </a:prstGeom>
        </p:spPr>
      </p:pic>
    </p:spTree>
    <p:extLst>
      <p:ext uri="{BB962C8B-B14F-4D97-AF65-F5344CB8AC3E}">
        <p14:creationId xmlns:p14="http://schemas.microsoft.com/office/powerpoint/2010/main" val="2675158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585" y="274638"/>
            <a:ext cx="8316416" cy="1143000"/>
          </a:xfrm>
        </p:spPr>
        <p:txBody>
          <a:bodyPr/>
          <a:lstStyle/>
          <a:p>
            <a:r>
              <a:rPr lang="it-IT" dirty="0" smtClean="0"/>
              <a:t>Applichiamo il </a:t>
            </a:r>
            <a:r>
              <a:rPr lang="it-IT" dirty="0" err="1" smtClean="0"/>
              <a:t>template</a:t>
            </a:r>
            <a:r>
              <a:rPr lang="it-IT" dirty="0" smtClean="0"/>
              <a:t> standard</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a:t>WS e JSP</a:t>
            </a:r>
          </a:p>
          <a:p>
            <a:pPr>
              <a:defRPr/>
            </a:pPr>
            <a:endParaRPr lang="it-IT" dirty="0"/>
          </a:p>
        </p:txBody>
      </p:sp>
      <p:pic>
        <p:nvPicPr>
          <p:cNvPr id="6" name="Immagine 5"/>
          <p:cNvPicPr>
            <a:picLocks noChangeAspect="1"/>
          </p:cNvPicPr>
          <p:nvPr/>
        </p:nvPicPr>
        <p:blipFill>
          <a:blip r:embed="rId2"/>
          <a:stretch>
            <a:fillRect/>
          </a:stretch>
        </p:blipFill>
        <p:spPr>
          <a:xfrm>
            <a:off x="939975" y="1196752"/>
            <a:ext cx="8091636" cy="4874754"/>
          </a:xfrm>
          <a:prstGeom prst="rect">
            <a:avLst/>
          </a:prstGeom>
        </p:spPr>
      </p:pic>
    </p:spTree>
    <p:extLst>
      <p:ext uri="{BB962C8B-B14F-4D97-AF65-F5344CB8AC3E}">
        <p14:creationId xmlns:p14="http://schemas.microsoft.com/office/powerpoint/2010/main" val="1259850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Completare la JSP</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a:xfrm>
            <a:off x="3124200" y="6265103"/>
            <a:ext cx="2895600" cy="476250"/>
          </a:xfrm>
        </p:spPr>
        <p:txBody>
          <a:bodyPr/>
          <a:lstStyle/>
          <a:p>
            <a:pPr>
              <a:defRPr/>
            </a:pPr>
            <a:r>
              <a:rPr lang="it-IT" dirty="0"/>
              <a:t>WS e JSP</a:t>
            </a:r>
          </a:p>
          <a:p>
            <a:pPr>
              <a:defRPr/>
            </a:pPr>
            <a:endParaRPr lang="it-IT" dirty="0"/>
          </a:p>
        </p:txBody>
      </p:sp>
      <p:pic>
        <p:nvPicPr>
          <p:cNvPr id="6" name="Immagine 5"/>
          <p:cNvPicPr>
            <a:picLocks noChangeAspect="1"/>
          </p:cNvPicPr>
          <p:nvPr/>
        </p:nvPicPr>
        <p:blipFill>
          <a:blip r:embed="rId2"/>
          <a:stretch>
            <a:fillRect/>
          </a:stretch>
        </p:blipFill>
        <p:spPr>
          <a:xfrm>
            <a:off x="1214412" y="1628800"/>
            <a:ext cx="7822084" cy="2968492"/>
          </a:xfrm>
          <a:prstGeom prst="rect">
            <a:avLst/>
          </a:prstGeom>
        </p:spPr>
      </p:pic>
    </p:spTree>
    <p:extLst>
      <p:ext uri="{BB962C8B-B14F-4D97-AF65-F5344CB8AC3E}">
        <p14:creationId xmlns:p14="http://schemas.microsoft.com/office/powerpoint/2010/main" val="569996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Eseguire la JSP</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a:t>WS e JSP</a:t>
            </a:r>
          </a:p>
          <a:p>
            <a:pPr>
              <a:defRPr/>
            </a:pPr>
            <a:endParaRPr lang="it-IT" dirty="0"/>
          </a:p>
        </p:txBody>
      </p:sp>
      <p:pic>
        <p:nvPicPr>
          <p:cNvPr id="6" name="Immagine 5"/>
          <p:cNvPicPr>
            <a:picLocks noChangeAspect="1"/>
          </p:cNvPicPr>
          <p:nvPr/>
        </p:nvPicPr>
        <p:blipFill>
          <a:blip r:embed="rId2"/>
          <a:stretch>
            <a:fillRect/>
          </a:stretch>
        </p:blipFill>
        <p:spPr>
          <a:xfrm>
            <a:off x="1329258" y="1393094"/>
            <a:ext cx="7144296" cy="3523745"/>
          </a:xfrm>
          <a:prstGeom prst="rect">
            <a:avLst/>
          </a:prstGeom>
        </p:spPr>
      </p:pic>
    </p:spTree>
    <p:extLst>
      <p:ext uri="{BB962C8B-B14F-4D97-AF65-F5344CB8AC3E}">
        <p14:creationId xmlns:p14="http://schemas.microsoft.com/office/powerpoint/2010/main" val="1156235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Considerazioni</a:t>
            </a:r>
            <a:endParaRPr lang="it-IT" dirty="0"/>
          </a:p>
        </p:txBody>
      </p:sp>
      <p:sp>
        <p:nvSpPr>
          <p:cNvPr id="3" name="Segnaposto contenuto 2"/>
          <p:cNvSpPr>
            <a:spLocks noGrp="1"/>
          </p:cNvSpPr>
          <p:nvPr>
            <p:ph idx="1"/>
          </p:nvPr>
        </p:nvSpPr>
        <p:spPr/>
        <p:txBody>
          <a:bodyPr/>
          <a:lstStyle/>
          <a:p>
            <a:r>
              <a:rPr lang="it-IT" dirty="0" smtClean="0"/>
              <a:t>Di fatto abbiamo collegato il WS ad un client java per poi inserire questo client in una JSP</a:t>
            </a:r>
          </a:p>
          <a:p>
            <a:r>
              <a:rPr lang="it-IT" dirty="0" smtClean="0"/>
              <a:t>Il web service resta comunque disponibile per essere usato da altri client, anche non basati su java</a:t>
            </a:r>
            <a:endParaRPr lang="it-IT"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b="1" dirty="0"/>
              <a:t>WS e JSP</a:t>
            </a:r>
            <a:endParaRPr lang="it-IT" dirty="0"/>
          </a:p>
        </p:txBody>
      </p:sp>
    </p:spTree>
    <p:extLst>
      <p:ext uri="{BB962C8B-B14F-4D97-AF65-F5344CB8AC3E}">
        <p14:creationId xmlns:p14="http://schemas.microsoft.com/office/powerpoint/2010/main" val="3666651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Java </a:t>
            </a:r>
            <a:r>
              <a:rPr lang="it-IT" dirty="0" err="1" smtClean="0"/>
              <a:t>Beans</a:t>
            </a:r>
            <a:endParaRPr lang="it-IT" dirty="0"/>
          </a:p>
        </p:txBody>
      </p:sp>
      <p:sp>
        <p:nvSpPr>
          <p:cNvPr id="3" name="Segnaposto contenuto 2"/>
          <p:cNvSpPr>
            <a:spLocks noGrp="1"/>
          </p:cNvSpPr>
          <p:nvPr>
            <p:ph idx="1"/>
          </p:nvPr>
        </p:nvSpPr>
        <p:spPr/>
        <p:txBody>
          <a:bodyPr/>
          <a:lstStyle/>
          <a:p>
            <a:r>
              <a:rPr lang="it-IT" sz="1600" dirty="0" smtClean="0"/>
              <a:t>Le </a:t>
            </a:r>
            <a:r>
              <a:rPr lang="it-IT" sz="1600" dirty="0"/>
              <a:t>JSP sono estensioni dei </a:t>
            </a:r>
            <a:r>
              <a:rPr lang="it-IT" sz="1600" dirty="0" err="1"/>
              <a:t>servlet</a:t>
            </a:r>
            <a:r>
              <a:rPr lang="it-IT" sz="1600" dirty="0"/>
              <a:t> Java, di conseguenza consentono di ottenere tutti i risultati di questi ultimi. Lo </a:t>
            </a:r>
            <a:r>
              <a:rPr lang="it-IT" sz="1600" b="1" dirty="0"/>
              <a:t>svantaggio</a:t>
            </a:r>
            <a:r>
              <a:rPr lang="it-IT" sz="1600" dirty="0"/>
              <a:t> dei </a:t>
            </a:r>
            <a:r>
              <a:rPr lang="it-IT" sz="1600" dirty="0" err="1"/>
              <a:t>Servlet</a:t>
            </a:r>
            <a:r>
              <a:rPr lang="it-IT" sz="1600" dirty="0"/>
              <a:t> è però </a:t>
            </a:r>
            <a:r>
              <a:rPr lang="it-IT" sz="1600" dirty="0" smtClean="0"/>
              <a:t>rappresentato dalla </a:t>
            </a:r>
            <a:r>
              <a:rPr lang="it-IT" sz="1600" dirty="0"/>
              <a:t>difficoltà di manutenzione del codice HTML delle applicazioni eccessivamente complesse, in quanto il più delle volte contengono una quantità di codice </a:t>
            </a:r>
            <a:r>
              <a:rPr lang="it-IT" sz="1600" dirty="0" err="1" smtClean="0"/>
              <a:t>scriptless</a:t>
            </a:r>
            <a:r>
              <a:rPr lang="it-IT" sz="1600" dirty="0" smtClean="0"/>
              <a:t> </a:t>
            </a:r>
            <a:r>
              <a:rPr lang="it-IT" sz="1600" dirty="0"/>
              <a:t>eccessiva per un programmatore non esperto in Java.</a:t>
            </a:r>
          </a:p>
          <a:p>
            <a:r>
              <a:rPr lang="it-IT" sz="1600" dirty="0"/>
              <a:t>Soluzione a questo problema è rappresentata dai </a:t>
            </a:r>
            <a:r>
              <a:rPr lang="it-IT" sz="1600" b="1" dirty="0"/>
              <a:t>Java </a:t>
            </a:r>
            <a:r>
              <a:rPr lang="it-IT" sz="1600" b="1" dirty="0" err="1"/>
              <a:t>Beans</a:t>
            </a:r>
            <a:r>
              <a:rPr lang="it-IT" sz="1600" dirty="0"/>
              <a:t>, componenti software contenenti una classe Java, che possono venire inclusi in una pagina JSP, permettendo quindi un ottimo incapsulamento del codice, peraltro riutilizzabile. </a:t>
            </a:r>
            <a:endParaRPr lang="it-IT" sz="1600" dirty="0" smtClean="0"/>
          </a:p>
          <a:p>
            <a:r>
              <a:rPr lang="it-IT" sz="1600" dirty="0" smtClean="0"/>
              <a:t>Al Web Designer quindi </a:t>
            </a:r>
            <a:r>
              <a:rPr lang="it-IT" sz="1600" dirty="0"/>
              <a:t>sarà </a:t>
            </a:r>
            <a:r>
              <a:rPr lang="it-IT" sz="1600" dirty="0" err="1"/>
              <a:t>pressochè</a:t>
            </a:r>
            <a:r>
              <a:rPr lang="it-IT" sz="1600" dirty="0"/>
              <a:t> invisibile la sezione di codice puro, sostituito da richiami ai metodi delle classi incluse.</a:t>
            </a:r>
          </a:p>
          <a:p>
            <a:r>
              <a:rPr lang="it-IT" sz="1600" dirty="0"/>
              <a:t>I Bean sono costituiti esclusivamente da codice </a:t>
            </a:r>
            <a:r>
              <a:rPr lang="it-IT" sz="1600" dirty="0" err="1" smtClean="0"/>
              <a:t>Jav</a:t>
            </a:r>
            <a:r>
              <a:rPr lang="it-IT" sz="1600" dirty="0" smtClean="0"/>
              <a:t>, </a:t>
            </a:r>
            <a:r>
              <a:rPr lang="it-IT" sz="1600" dirty="0"/>
              <a:t>salvati con estensione .java e compilati </a:t>
            </a:r>
            <a:r>
              <a:rPr lang="it-IT" sz="1600" dirty="0" smtClean="0"/>
              <a:t>generando </a:t>
            </a:r>
            <a:r>
              <a:rPr lang="it-IT" sz="1600" dirty="0"/>
              <a:t>un file di estensione .</a:t>
            </a:r>
            <a:r>
              <a:rPr lang="it-IT" sz="1600" dirty="0" err="1"/>
              <a:t>class</a:t>
            </a:r>
            <a:r>
              <a:rPr lang="it-IT" sz="1600" dirty="0"/>
              <a:t>. Sarà il file .</a:t>
            </a:r>
            <a:r>
              <a:rPr lang="it-IT" sz="1600" dirty="0" err="1"/>
              <a:t>class</a:t>
            </a:r>
            <a:r>
              <a:rPr lang="it-IT" sz="1600" dirty="0"/>
              <a:t> che dovrà venire incluse nella pagina </a:t>
            </a:r>
            <a:r>
              <a:rPr lang="it-IT" sz="1600" dirty="0" smtClean="0"/>
              <a:t>JSP.</a:t>
            </a:r>
            <a:endParaRPr lang="it-IT" sz="1600" dirty="0"/>
          </a:p>
          <a:p>
            <a:endParaRPr lang="it-IT" sz="1600" dirty="0"/>
          </a:p>
        </p:txBody>
      </p:sp>
      <p:sp>
        <p:nvSpPr>
          <p:cNvPr id="4" name="Segnaposto data 3"/>
          <p:cNvSpPr>
            <a:spLocks noGrp="1"/>
          </p:cNvSpPr>
          <p:nvPr>
            <p:ph type="dt" sz="half" idx="10"/>
          </p:nvPr>
        </p:nvSpPr>
        <p:spPr/>
        <p:txBody>
          <a:bodyPr/>
          <a:lstStyle/>
          <a:p>
            <a:pPr>
              <a:defRPr/>
            </a:pPr>
            <a:r>
              <a:rPr lang="it-IT" smtClean="0"/>
              <a:t>D. Rosaci</a:t>
            </a:r>
            <a:endParaRPr lang="it-IT"/>
          </a:p>
        </p:txBody>
      </p:sp>
      <p:sp>
        <p:nvSpPr>
          <p:cNvPr id="5" name="Segnaposto piè di pagina 4"/>
          <p:cNvSpPr>
            <a:spLocks noGrp="1"/>
          </p:cNvSpPr>
          <p:nvPr>
            <p:ph type="ftr" sz="quarter" idx="11"/>
          </p:nvPr>
        </p:nvSpPr>
        <p:spPr/>
        <p:txBody>
          <a:bodyPr/>
          <a:lstStyle/>
          <a:p>
            <a:pPr>
              <a:defRPr/>
            </a:pPr>
            <a:r>
              <a:rPr lang="it-IT" dirty="0"/>
              <a:t>WS e JSP</a:t>
            </a:r>
          </a:p>
          <a:p>
            <a:pPr>
              <a:defRPr/>
            </a:pPr>
            <a:endParaRPr lang="it-IT" dirty="0"/>
          </a:p>
        </p:txBody>
      </p:sp>
    </p:spTree>
    <p:extLst>
      <p:ext uri="{BB962C8B-B14F-4D97-AF65-F5344CB8AC3E}">
        <p14:creationId xmlns:p14="http://schemas.microsoft.com/office/powerpoint/2010/main" val="864617144"/>
      </p:ext>
    </p:extLst>
  </p:cSld>
  <p:clrMapOvr>
    <a:masterClrMapping/>
  </p:clrMapOvr>
</p:sld>
</file>

<file path=ppt/theme/theme1.xml><?xml version="1.0" encoding="utf-8"?>
<a:theme xmlns:a="http://schemas.openxmlformats.org/drawingml/2006/main" name="2_Personalizza struttura">
  <a:themeElements>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Personalizza struttura">
  <a:themeElements>
    <a:clrScheme name="3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Personalizza struttura">
  <a:themeElements>
    <a:clrScheme name="1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ersonalizza struttura">
  <a:themeElements>
    <a:clrScheme name="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10920</TotalTime>
  <Words>904</Words>
  <Application>Microsoft Office PowerPoint</Application>
  <PresentationFormat>Presentazione su schermo (4:3)</PresentationFormat>
  <Paragraphs>194</Paragraphs>
  <Slides>19</Slides>
  <Notes>0</Notes>
  <HiddenSlides>0</HiddenSlides>
  <MMClips>0</MMClips>
  <ScaleCrop>false</ScaleCrop>
  <HeadingPairs>
    <vt:vector size="6" baseType="variant">
      <vt:variant>
        <vt:lpstr>Caratteri utilizzati</vt:lpstr>
      </vt:variant>
      <vt:variant>
        <vt:i4>2</vt:i4>
      </vt:variant>
      <vt:variant>
        <vt:lpstr>Tema</vt:lpstr>
      </vt:variant>
      <vt:variant>
        <vt:i4>4</vt:i4>
      </vt:variant>
      <vt:variant>
        <vt:lpstr>Titoli diapositive</vt:lpstr>
      </vt:variant>
      <vt:variant>
        <vt:i4>19</vt:i4>
      </vt:variant>
    </vt:vector>
  </HeadingPairs>
  <TitlesOfParts>
    <vt:vector size="25" baseType="lpstr">
      <vt:lpstr>Arial</vt:lpstr>
      <vt:lpstr>Tahoma</vt:lpstr>
      <vt:lpstr>2_Personalizza struttura</vt:lpstr>
      <vt:lpstr>3_Personalizza struttura</vt:lpstr>
      <vt:lpstr>1_Personalizza struttura</vt:lpstr>
      <vt:lpstr>Personalizza struttura</vt:lpstr>
      <vt:lpstr>  Corso di Ingegneria del Web A A. 2017-2018  Domenico Rosaci    WS e Java Beans Esercitazione N°3</vt:lpstr>
      <vt:lpstr> Riprendiamo il WS dell’esercitazione num. 1, per il quale avevamo inserito il client provaClient() </vt:lpstr>
      <vt:lpstr>Aggiungiamo al progetto una pagina JSP</vt:lpstr>
      <vt:lpstr>Salvare la jsp in WebContent</vt:lpstr>
      <vt:lpstr>Applichiamo il template standard</vt:lpstr>
      <vt:lpstr>Completare la JSP</vt:lpstr>
      <vt:lpstr>Eseguire la JSP</vt:lpstr>
      <vt:lpstr>Considerazioni</vt:lpstr>
      <vt:lpstr>Java Beans</vt:lpstr>
      <vt:lpstr>jsp:useBean</vt:lpstr>
      <vt:lpstr>jsp:setProperty</vt:lpstr>
      <vt:lpstr>Jsp:getProperty</vt:lpstr>
      <vt:lpstr>Esempio: InfoUtente</vt:lpstr>
      <vt:lpstr>Uso del Java Bean nella JSP</vt:lpstr>
      <vt:lpstr>Altro Es. RubricaStudenti</vt:lpstr>
      <vt:lpstr>Presentazione standard di PowerPoint</vt:lpstr>
      <vt:lpstr>Scrivere la pagina JSP</vt:lpstr>
      <vt:lpstr>Presentazione standard di PowerPoint</vt:lpstr>
      <vt:lpstr>Considerazioni</vt:lpstr>
    </vt:vector>
  </TitlesOfParts>
  <Company>DIMET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Domenico Rosaci</dc:creator>
  <cp:lastModifiedBy>Domenico Rosaci</cp:lastModifiedBy>
  <cp:revision>634</cp:revision>
  <cp:lastPrinted>2016-11-03T15:40:07Z</cp:lastPrinted>
  <dcterms:created xsi:type="dcterms:W3CDTF">2008-05-16T15:01:40Z</dcterms:created>
  <dcterms:modified xsi:type="dcterms:W3CDTF">2017-11-22T10:37:43Z</dcterms:modified>
</cp:coreProperties>
</file>